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8" r:id="rId3"/>
    <p:sldId id="289" r:id="rId4"/>
    <p:sldId id="290" r:id="rId5"/>
    <p:sldId id="295" r:id="rId6"/>
    <p:sldId id="297" r:id="rId7"/>
    <p:sldId id="292" r:id="rId8"/>
    <p:sldId id="299" r:id="rId9"/>
    <p:sldId id="293" r:id="rId10"/>
    <p:sldId id="298"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0" d="100"/>
          <a:sy n="70" d="100"/>
        </p:scale>
        <p:origin x="-1740" y="-4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38" indent="0" algn="ctr">
              <a:buNone/>
              <a:defRPr>
                <a:solidFill>
                  <a:schemeClr val="tx1">
                    <a:tint val="75000"/>
                  </a:schemeClr>
                </a:solidFill>
              </a:defRPr>
            </a:lvl2pPr>
            <a:lvl3pPr marL="914075" indent="0" algn="ctr">
              <a:buNone/>
              <a:defRPr>
                <a:solidFill>
                  <a:schemeClr val="tx1">
                    <a:tint val="75000"/>
                  </a:schemeClr>
                </a:solidFill>
              </a:defRPr>
            </a:lvl3pPr>
            <a:lvl4pPr marL="1371112" indent="0" algn="ctr">
              <a:buNone/>
              <a:defRPr>
                <a:solidFill>
                  <a:schemeClr val="tx1">
                    <a:tint val="75000"/>
                  </a:schemeClr>
                </a:solidFill>
              </a:defRPr>
            </a:lvl4pPr>
            <a:lvl5pPr marL="1828150" indent="0" algn="ctr">
              <a:buNone/>
              <a:defRPr>
                <a:solidFill>
                  <a:schemeClr val="tx1">
                    <a:tint val="75000"/>
                  </a:schemeClr>
                </a:solidFill>
              </a:defRPr>
            </a:lvl5pPr>
            <a:lvl6pPr marL="2285188" indent="0" algn="ctr">
              <a:buNone/>
              <a:defRPr>
                <a:solidFill>
                  <a:schemeClr val="tx1">
                    <a:tint val="75000"/>
                  </a:schemeClr>
                </a:solidFill>
              </a:defRPr>
            </a:lvl6pPr>
            <a:lvl7pPr marL="2742225" indent="0" algn="ctr">
              <a:buNone/>
              <a:defRPr>
                <a:solidFill>
                  <a:schemeClr val="tx1">
                    <a:tint val="75000"/>
                  </a:schemeClr>
                </a:solidFill>
              </a:defRPr>
            </a:lvl7pPr>
            <a:lvl8pPr marL="3199262" indent="0" algn="ctr">
              <a:buNone/>
              <a:defRPr>
                <a:solidFill>
                  <a:schemeClr val="tx1">
                    <a:tint val="75000"/>
                  </a:schemeClr>
                </a:solidFill>
              </a:defRPr>
            </a:lvl8pPr>
            <a:lvl9pPr marL="36563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a:xfrm>
            <a:off x="-310142" y="6344923"/>
            <a:ext cx="2133600" cy="365125"/>
          </a:xfrm>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pic>
        <p:nvPicPr>
          <p:cNvPr id="7" name="Immagine 6" descr="immagineaaa04"/>
          <p:cNvPicPr>
            <a:picLocks noChangeAspect="1" noChangeArrowheads="1"/>
          </p:cNvPicPr>
          <p:nvPr userDrawn="1"/>
        </p:nvPicPr>
        <p:blipFill>
          <a:blip r:embed="rId2"/>
          <a:srcRect/>
          <a:stretch>
            <a:fillRect/>
          </a:stretch>
        </p:blipFill>
        <p:spPr bwMode="auto">
          <a:xfrm>
            <a:off x="85028" y="6268305"/>
            <a:ext cx="720000" cy="540000"/>
          </a:xfrm>
          <a:prstGeom prst="rect">
            <a:avLst/>
          </a:prstGeom>
          <a:noFill/>
        </p:spPr>
      </p:pic>
      <p:sp>
        <p:nvSpPr>
          <p:cNvPr id="9" name="CasellaDiTesto 8"/>
          <p:cNvSpPr txBox="1"/>
          <p:nvPr userDrawn="1"/>
        </p:nvSpPr>
        <p:spPr>
          <a:xfrm>
            <a:off x="-515822" y="6365773"/>
            <a:ext cx="2304256" cy="400110"/>
          </a:xfrm>
          <a:prstGeom prst="rect">
            <a:avLst/>
          </a:prstGeom>
          <a:noFill/>
        </p:spPr>
        <p:txBody>
          <a:bodyPr wrap="square" rtlCol="0">
            <a:spAutoFit/>
          </a:bodyPr>
          <a:lstStyle/>
          <a:p>
            <a:pPr algn="r" defTabSz="914238">
              <a:defRPr/>
            </a:pPr>
            <a:r>
              <a:rPr lang="en-GB" sz="2000" b="1" i="1" dirty="0">
                <a:solidFill>
                  <a:srgbClr val="009900"/>
                </a:solidFill>
              </a:rPr>
              <a:t>ENVINT srl</a:t>
            </a:r>
            <a:endParaRPr lang="en-GB" b="1" i="1" dirty="0">
              <a:solidFill>
                <a:srgbClr val="009900"/>
              </a:solidFill>
            </a:endParaRPr>
          </a:p>
        </p:txBody>
      </p:sp>
      <p:sp>
        <p:nvSpPr>
          <p:cNvPr id="10" name="CasellaDiTesto 9"/>
          <p:cNvSpPr txBox="1"/>
          <p:nvPr userDrawn="1"/>
        </p:nvSpPr>
        <p:spPr>
          <a:xfrm>
            <a:off x="6804248" y="6488668"/>
            <a:ext cx="2160240" cy="369332"/>
          </a:xfrm>
          <a:prstGeom prst="rect">
            <a:avLst/>
          </a:prstGeom>
          <a:noFill/>
        </p:spPr>
        <p:txBody>
          <a:bodyPr wrap="square" rtlCol="0">
            <a:spAutoFit/>
          </a:bodyPr>
          <a:lstStyle/>
          <a:p>
            <a:pPr algn="r" defTabSz="914238"/>
            <a:fld id="{AC4567B9-2083-4DE9-89C7-DA66BBB36043}" type="slidenum">
              <a:rPr lang="en-GB">
                <a:solidFill>
                  <a:srgbClr val="00B050"/>
                </a:solidFill>
              </a:rPr>
              <a:pPr algn="r" defTabSz="914238"/>
              <a:t>‹N›</a:t>
            </a:fld>
            <a:endParaRPr lang="en-GB" dirty="0">
              <a:solidFill>
                <a:srgbClr val="00B050"/>
              </a:solidFill>
            </a:endParaRPr>
          </a:p>
        </p:txBody>
      </p:sp>
    </p:spTree>
    <p:extLst>
      <p:ext uri="{BB962C8B-B14F-4D97-AF65-F5344CB8AC3E}">
        <p14:creationId xmlns:p14="http://schemas.microsoft.com/office/powerpoint/2010/main" val="2518588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84887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03578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26576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038" indent="0">
              <a:buNone/>
              <a:defRPr sz="1800">
                <a:solidFill>
                  <a:schemeClr val="tx1">
                    <a:tint val="75000"/>
                  </a:schemeClr>
                </a:solidFill>
              </a:defRPr>
            </a:lvl2pPr>
            <a:lvl3pPr marL="914075" indent="0">
              <a:buNone/>
              <a:defRPr sz="1600">
                <a:solidFill>
                  <a:schemeClr val="tx1">
                    <a:tint val="75000"/>
                  </a:schemeClr>
                </a:solidFill>
              </a:defRPr>
            </a:lvl3pPr>
            <a:lvl4pPr marL="1371112" indent="0">
              <a:buNone/>
              <a:defRPr sz="1400">
                <a:solidFill>
                  <a:schemeClr val="tx1">
                    <a:tint val="75000"/>
                  </a:schemeClr>
                </a:solidFill>
              </a:defRPr>
            </a:lvl4pPr>
            <a:lvl5pPr marL="1828150" indent="0">
              <a:buNone/>
              <a:defRPr sz="1400">
                <a:solidFill>
                  <a:schemeClr val="tx1">
                    <a:tint val="75000"/>
                  </a:schemeClr>
                </a:solidFill>
              </a:defRPr>
            </a:lvl5pPr>
            <a:lvl6pPr marL="2285188" indent="0">
              <a:buNone/>
              <a:defRPr sz="1400">
                <a:solidFill>
                  <a:schemeClr val="tx1">
                    <a:tint val="75000"/>
                  </a:schemeClr>
                </a:solidFill>
              </a:defRPr>
            </a:lvl6pPr>
            <a:lvl7pPr marL="2742225" indent="0">
              <a:buNone/>
              <a:defRPr sz="1400">
                <a:solidFill>
                  <a:schemeClr val="tx1">
                    <a:tint val="75000"/>
                  </a:schemeClr>
                </a:solidFill>
              </a:defRPr>
            </a:lvl7pPr>
            <a:lvl8pPr marL="3199262" indent="0">
              <a:buNone/>
              <a:defRPr sz="1400">
                <a:solidFill>
                  <a:schemeClr val="tx1">
                    <a:tint val="75000"/>
                  </a:schemeClr>
                </a:solidFill>
              </a:defRPr>
            </a:lvl8pPr>
            <a:lvl9pPr marL="36563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182111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30200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5"/>
            <a:ext cx="4040188" cy="639762"/>
          </a:xfrm>
        </p:spPr>
        <p:txBody>
          <a:bodyPr anchor="b"/>
          <a:lstStyle>
            <a:lvl1pPr marL="0" indent="0">
              <a:buNone/>
              <a:defRPr sz="2400" b="1"/>
            </a:lvl1pPr>
            <a:lvl2pPr marL="457038" indent="0">
              <a:buNone/>
              <a:defRPr sz="2000" b="1"/>
            </a:lvl2pPr>
            <a:lvl3pPr marL="914075" indent="0">
              <a:buNone/>
              <a:defRPr sz="1800" b="1"/>
            </a:lvl3pPr>
            <a:lvl4pPr marL="1371112" indent="0">
              <a:buNone/>
              <a:defRPr sz="1600" b="1"/>
            </a:lvl4pPr>
            <a:lvl5pPr marL="1828150" indent="0">
              <a:buNone/>
              <a:defRPr sz="1600" b="1"/>
            </a:lvl5pPr>
            <a:lvl6pPr marL="2285188" indent="0">
              <a:buNone/>
              <a:defRPr sz="1600" b="1"/>
            </a:lvl6pPr>
            <a:lvl7pPr marL="2742225" indent="0">
              <a:buNone/>
              <a:defRPr sz="1600" b="1"/>
            </a:lvl7pPr>
            <a:lvl8pPr marL="3199262" indent="0">
              <a:buNone/>
              <a:defRPr sz="1600" b="1"/>
            </a:lvl8pPr>
            <a:lvl9pPr marL="36563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7"/>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6" y="1535115"/>
            <a:ext cx="4041775" cy="639762"/>
          </a:xfrm>
        </p:spPr>
        <p:txBody>
          <a:bodyPr anchor="b"/>
          <a:lstStyle>
            <a:lvl1pPr marL="0" indent="0">
              <a:buNone/>
              <a:defRPr sz="2400" b="1"/>
            </a:lvl1pPr>
            <a:lvl2pPr marL="457038" indent="0">
              <a:buNone/>
              <a:defRPr sz="2000" b="1"/>
            </a:lvl2pPr>
            <a:lvl3pPr marL="914075" indent="0">
              <a:buNone/>
              <a:defRPr sz="1800" b="1"/>
            </a:lvl3pPr>
            <a:lvl4pPr marL="1371112" indent="0">
              <a:buNone/>
              <a:defRPr sz="1600" b="1"/>
            </a:lvl4pPr>
            <a:lvl5pPr marL="1828150" indent="0">
              <a:buNone/>
              <a:defRPr sz="1600" b="1"/>
            </a:lvl5pPr>
            <a:lvl6pPr marL="2285188" indent="0">
              <a:buNone/>
              <a:defRPr sz="1600" b="1"/>
            </a:lvl6pPr>
            <a:lvl7pPr marL="2742225" indent="0">
              <a:buNone/>
              <a:defRPr sz="1600" b="1"/>
            </a:lvl7pPr>
            <a:lvl8pPr marL="3199262" indent="0">
              <a:buNone/>
              <a:defRPr sz="1600" b="1"/>
            </a:lvl8pPr>
            <a:lvl9pPr marL="36563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2174877"/>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en-GB">
              <a:solidFill>
                <a:prstClr val="black">
                  <a:tint val="75000"/>
                </a:prstClr>
              </a:solidFill>
            </a:endParaRPr>
          </a:p>
        </p:txBody>
      </p:sp>
      <p:sp>
        <p:nvSpPr>
          <p:cNvPr id="9" name="Segnaposto numero diapositiva 8"/>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20508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en-GB">
              <a:solidFill>
                <a:prstClr val="black">
                  <a:tint val="75000"/>
                </a:prstClr>
              </a:solidFill>
            </a:endParaRPr>
          </a:p>
        </p:txBody>
      </p:sp>
      <p:sp>
        <p:nvSpPr>
          <p:cNvPr id="5" name="Segnaposto numero diapositiva 4"/>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583985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en-GB">
              <a:solidFill>
                <a:prstClr val="black">
                  <a:tint val="75000"/>
                </a:prstClr>
              </a:solidFill>
            </a:endParaRPr>
          </a:p>
        </p:txBody>
      </p:sp>
      <p:sp>
        <p:nvSpPr>
          <p:cNvPr id="4" name="Segnaposto numero diapositiva 3"/>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792084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2"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2" y="1435102"/>
            <a:ext cx="3008313" cy="4691063"/>
          </a:xfrm>
        </p:spPr>
        <p:txBody>
          <a:bodyPr/>
          <a:lstStyle>
            <a:lvl1pPr marL="0" indent="0">
              <a:buNone/>
              <a:defRPr sz="1400"/>
            </a:lvl1pPr>
            <a:lvl2pPr marL="457038" indent="0">
              <a:buNone/>
              <a:defRPr sz="1200"/>
            </a:lvl2pPr>
            <a:lvl3pPr marL="914075" indent="0">
              <a:buNone/>
              <a:defRPr sz="1000"/>
            </a:lvl3pPr>
            <a:lvl4pPr marL="1371112" indent="0">
              <a:buNone/>
              <a:defRPr sz="900"/>
            </a:lvl4pPr>
            <a:lvl5pPr marL="1828150" indent="0">
              <a:buNone/>
              <a:defRPr sz="900"/>
            </a:lvl5pPr>
            <a:lvl6pPr marL="2285188" indent="0">
              <a:buNone/>
              <a:defRPr sz="900"/>
            </a:lvl6pPr>
            <a:lvl7pPr marL="2742225" indent="0">
              <a:buNone/>
              <a:defRPr sz="900"/>
            </a:lvl7pPr>
            <a:lvl8pPr marL="3199262" indent="0">
              <a:buNone/>
              <a:defRPr sz="900"/>
            </a:lvl8pPr>
            <a:lvl9pPr marL="36563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9045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2"/>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7"/>
            <a:ext cx="5486400" cy="4114800"/>
          </a:xfrm>
        </p:spPr>
        <p:txBody>
          <a:bodyPr/>
          <a:lstStyle>
            <a:lvl1pPr marL="0" indent="0">
              <a:buNone/>
              <a:defRPr sz="3200"/>
            </a:lvl1pPr>
            <a:lvl2pPr marL="457038" indent="0">
              <a:buNone/>
              <a:defRPr sz="2800"/>
            </a:lvl2pPr>
            <a:lvl3pPr marL="914075" indent="0">
              <a:buNone/>
              <a:defRPr sz="2400"/>
            </a:lvl3pPr>
            <a:lvl4pPr marL="1371112" indent="0">
              <a:buNone/>
              <a:defRPr sz="2000"/>
            </a:lvl4pPr>
            <a:lvl5pPr marL="1828150" indent="0">
              <a:buNone/>
              <a:defRPr sz="2000"/>
            </a:lvl5pPr>
            <a:lvl6pPr marL="2285188" indent="0">
              <a:buNone/>
              <a:defRPr sz="2000"/>
            </a:lvl6pPr>
            <a:lvl7pPr marL="2742225" indent="0">
              <a:buNone/>
              <a:defRPr sz="2000"/>
            </a:lvl7pPr>
            <a:lvl8pPr marL="3199262" indent="0">
              <a:buNone/>
              <a:defRPr sz="2000"/>
            </a:lvl8pPr>
            <a:lvl9pPr marL="36563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038" indent="0">
              <a:buNone/>
              <a:defRPr sz="1200"/>
            </a:lvl2pPr>
            <a:lvl3pPr marL="914075" indent="0">
              <a:buNone/>
              <a:defRPr sz="1000"/>
            </a:lvl3pPr>
            <a:lvl4pPr marL="1371112" indent="0">
              <a:buNone/>
              <a:defRPr sz="900"/>
            </a:lvl4pPr>
            <a:lvl5pPr marL="1828150" indent="0">
              <a:buNone/>
              <a:defRPr sz="900"/>
            </a:lvl5pPr>
            <a:lvl6pPr marL="2285188" indent="0">
              <a:buNone/>
              <a:defRPr sz="900"/>
            </a:lvl6pPr>
            <a:lvl7pPr marL="2742225" indent="0">
              <a:buNone/>
              <a:defRPr sz="900"/>
            </a:lvl7pPr>
            <a:lvl8pPr marL="3199262" indent="0">
              <a:buNone/>
              <a:defRPr sz="900"/>
            </a:lvl8pPr>
            <a:lvl9pPr marL="36563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3166B26-7EF7-484F-AEAE-E7103C9F599C}" type="datetimeFigureOut">
              <a:rPr lang="it-IT" smtClean="0">
                <a:solidFill>
                  <a:prstClr val="black">
                    <a:tint val="75000"/>
                  </a:prstClr>
                </a:solidFill>
              </a:rPr>
              <a:pPr/>
              <a:t>20/02/2018</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513056A-4850-497B-9039-096AA95C3311}"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202296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rgbClr val="99FF66"/>
            </a:gs>
            <a:gs pos="39999">
              <a:srgbClr val="FFFF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08" tIns="45704" rIns="91408" bIns="45704"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2"/>
            <a:ext cx="8229600" cy="4525963"/>
          </a:xfrm>
          <a:prstGeom prst="rect">
            <a:avLst/>
          </a:prstGeom>
        </p:spPr>
        <p:txBody>
          <a:bodyPr vert="horz" lIns="91408" tIns="45704" rIns="91408" bIns="45704"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GB" dirty="0"/>
          </a:p>
        </p:txBody>
      </p:sp>
      <p:sp>
        <p:nvSpPr>
          <p:cNvPr id="4" name="Segnaposto data 3"/>
          <p:cNvSpPr>
            <a:spLocks noGrp="1"/>
          </p:cNvSpPr>
          <p:nvPr>
            <p:ph type="dt" sz="half" idx="2"/>
          </p:nvPr>
        </p:nvSpPr>
        <p:spPr>
          <a:xfrm>
            <a:off x="457200" y="6356352"/>
            <a:ext cx="2133600" cy="365125"/>
          </a:xfrm>
          <a:prstGeom prst="rect">
            <a:avLst/>
          </a:prstGeom>
        </p:spPr>
        <p:txBody>
          <a:bodyPr vert="horz" lIns="91408" tIns="45704" rIns="91408" bIns="45704" rtlCol="0" anchor="ctr"/>
          <a:lstStyle>
            <a:lvl1pPr algn="l">
              <a:defRPr sz="1200">
                <a:solidFill>
                  <a:schemeClr val="tx1">
                    <a:tint val="75000"/>
                  </a:schemeClr>
                </a:solidFill>
              </a:defRPr>
            </a:lvl1pPr>
          </a:lstStyle>
          <a:p>
            <a:pPr defTabSz="914075"/>
            <a:fld id="{D3166B26-7EF7-484F-AEAE-E7103C9F599C}" type="datetimeFigureOut">
              <a:rPr lang="it-IT" smtClean="0">
                <a:solidFill>
                  <a:prstClr val="black">
                    <a:tint val="75000"/>
                  </a:prstClr>
                </a:solidFill>
              </a:rPr>
              <a:pPr defTabSz="914075"/>
              <a:t>20/02/2018</a:t>
            </a:fld>
            <a:endParaRPr lang="en-GB">
              <a:solidFill>
                <a:prstClr val="black">
                  <a:tint val="75000"/>
                </a:prstClr>
              </a:solidFill>
            </a:endParaRPr>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lIns="91408" tIns="45704" rIns="91408" bIns="45704" rtlCol="0" anchor="ctr"/>
          <a:lstStyle>
            <a:lvl1pPr algn="ctr">
              <a:defRPr sz="1200">
                <a:solidFill>
                  <a:schemeClr val="tx1">
                    <a:tint val="75000"/>
                  </a:schemeClr>
                </a:solidFill>
              </a:defRPr>
            </a:lvl1pPr>
          </a:lstStyle>
          <a:p>
            <a:pPr defTabSz="914075"/>
            <a:endParaRPr lang="en-GB">
              <a:solidFill>
                <a:prstClr val="black">
                  <a:tint val="75000"/>
                </a:prstClr>
              </a:solidFill>
            </a:endParaRPr>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08" tIns="45704" rIns="91408" bIns="45704" rtlCol="0" anchor="ctr"/>
          <a:lstStyle>
            <a:lvl1pPr algn="r">
              <a:defRPr sz="1200">
                <a:solidFill>
                  <a:schemeClr val="tx1">
                    <a:tint val="75000"/>
                  </a:schemeClr>
                </a:solidFill>
              </a:defRPr>
            </a:lvl1pPr>
          </a:lstStyle>
          <a:p>
            <a:pPr defTabSz="914075"/>
            <a:fld id="{C4DD960F-70D8-43E6-856B-024A5EA5526C}" type="slidenum">
              <a:rPr lang="en-GB" smtClean="0">
                <a:solidFill>
                  <a:prstClr val="black">
                    <a:tint val="75000"/>
                  </a:prstClr>
                </a:solidFill>
              </a:rPr>
              <a:pPr defTabSz="914075"/>
              <a:t>‹N›</a:t>
            </a:fld>
            <a:endParaRPr lang="en-GB" dirty="0">
              <a:solidFill>
                <a:prstClr val="black">
                  <a:tint val="75000"/>
                </a:prstClr>
              </a:solidFill>
            </a:endParaRPr>
          </a:p>
        </p:txBody>
      </p:sp>
    </p:spTree>
    <p:extLst>
      <p:ext uri="{BB962C8B-B14F-4D97-AF65-F5344CB8AC3E}">
        <p14:creationId xmlns:p14="http://schemas.microsoft.com/office/powerpoint/2010/main" val="778520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075" rtl="0" eaLnBrk="1" latinLnBrk="0" hangingPunct="1">
        <a:spcBef>
          <a:spcPct val="0"/>
        </a:spcBef>
        <a:buNone/>
        <a:defRPr sz="4400" kern="1200">
          <a:solidFill>
            <a:schemeClr val="tx1"/>
          </a:solidFill>
          <a:latin typeface="+mj-lt"/>
          <a:ea typeface="+mj-ea"/>
          <a:cs typeface="+mj-cs"/>
        </a:defRPr>
      </a:lvl1pPr>
    </p:titleStyle>
    <p:bodyStyle>
      <a:lvl1pPr marL="342778" indent="-342778" algn="l" defTabSz="91407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686" indent="-285648" algn="l" defTabSz="91407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593" indent="-228519" algn="l" defTabSz="91407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630"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668"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706"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43"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80"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18" indent="-228519" algn="l" defTabSz="91407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075" rtl="0" eaLnBrk="1" latinLnBrk="0" hangingPunct="1">
        <a:defRPr sz="1800" kern="1200">
          <a:solidFill>
            <a:schemeClr val="tx1"/>
          </a:solidFill>
          <a:latin typeface="+mn-lt"/>
          <a:ea typeface="+mn-ea"/>
          <a:cs typeface="+mn-cs"/>
        </a:defRPr>
      </a:lvl1pPr>
      <a:lvl2pPr marL="457038" algn="l" defTabSz="914075" rtl="0" eaLnBrk="1" latinLnBrk="0" hangingPunct="1">
        <a:defRPr sz="1800" kern="1200">
          <a:solidFill>
            <a:schemeClr val="tx1"/>
          </a:solidFill>
          <a:latin typeface="+mn-lt"/>
          <a:ea typeface="+mn-ea"/>
          <a:cs typeface="+mn-cs"/>
        </a:defRPr>
      </a:lvl2pPr>
      <a:lvl3pPr marL="914075" algn="l" defTabSz="914075" rtl="0" eaLnBrk="1" latinLnBrk="0" hangingPunct="1">
        <a:defRPr sz="1800" kern="1200">
          <a:solidFill>
            <a:schemeClr val="tx1"/>
          </a:solidFill>
          <a:latin typeface="+mn-lt"/>
          <a:ea typeface="+mn-ea"/>
          <a:cs typeface="+mn-cs"/>
        </a:defRPr>
      </a:lvl3pPr>
      <a:lvl4pPr marL="1371112" algn="l" defTabSz="914075" rtl="0" eaLnBrk="1" latinLnBrk="0" hangingPunct="1">
        <a:defRPr sz="1800" kern="1200">
          <a:solidFill>
            <a:schemeClr val="tx1"/>
          </a:solidFill>
          <a:latin typeface="+mn-lt"/>
          <a:ea typeface="+mn-ea"/>
          <a:cs typeface="+mn-cs"/>
        </a:defRPr>
      </a:lvl4pPr>
      <a:lvl5pPr marL="1828150" algn="l" defTabSz="914075" rtl="0" eaLnBrk="1" latinLnBrk="0" hangingPunct="1">
        <a:defRPr sz="1800" kern="1200">
          <a:solidFill>
            <a:schemeClr val="tx1"/>
          </a:solidFill>
          <a:latin typeface="+mn-lt"/>
          <a:ea typeface="+mn-ea"/>
          <a:cs typeface="+mn-cs"/>
        </a:defRPr>
      </a:lvl5pPr>
      <a:lvl6pPr marL="2285188" algn="l" defTabSz="914075" rtl="0" eaLnBrk="1" latinLnBrk="0" hangingPunct="1">
        <a:defRPr sz="1800" kern="1200">
          <a:solidFill>
            <a:schemeClr val="tx1"/>
          </a:solidFill>
          <a:latin typeface="+mn-lt"/>
          <a:ea typeface="+mn-ea"/>
          <a:cs typeface="+mn-cs"/>
        </a:defRPr>
      </a:lvl6pPr>
      <a:lvl7pPr marL="2742225" algn="l" defTabSz="914075" rtl="0" eaLnBrk="1" latinLnBrk="0" hangingPunct="1">
        <a:defRPr sz="1800" kern="1200">
          <a:solidFill>
            <a:schemeClr val="tx1"/>
          </a:solidFill>
          <a:latin typeface="+mn-lt"/>
          <a:ea typeface="+mn-ea"/>
          <a:cs typeface="+mn-cs"/>
        </a:defRPr>
      </a:lvl7pPr>
      <a:lvl8pPr marL="3199262" algn="l" defTabSz="914075" rtl="0" eaLnBrk="1" latinLnBrk="0" hangingPunct="1">
        <a:defRPr sz="1800" kern="1200">
          <a:solidFill>
            <a:schemeClr val="tx1"/>
          </a:solidFill>
          <a:latin typeface="+mn-lt"/>
          <a:ea typeface="+mn-ea"/>
          <a:cs typeface="+mn-cs"/>
        </a:defRPr>
      </a:lvl8pPr>
      <a:lvl9pPr marL="3656300" algn="l" defTabSz="91407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envint.i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rgbClr val="99FF66"/>
            </a:gs>
            <a:gs pos="39999">
              <a:srgbClr val="FFFF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grpSp>
        <p:nvGrpSpPr>
          <p:cNvPr id="11" name="Gruppo 10"/>
          <p:cNvGrpSpPr/>
          <p:nvPr/>
        </p:nvGrpSpPr>
        <p:grpSpPr>
          <a:xfrm>
            <a:off x="251520" y="846298"/>
            <a:ext cx="4639686" cy="2460369"/>
            <a:chOff x="1773349" y="732372"/>
            <a:chExt cx="5597301" cy="2712085"/>
          </a:xfrm>
        </p:grpSpPr>
        <p:pic>
          <p:nvPicPr>
            <p:cNvPr id="5" name="Picture 2" descr="https://encrypted-tbn0.gstatic.com/images?q=tbn:ANd9GcTBoVuATABleSjBtrRo2pY1iO4cxfptMeb_iKnBbINkxl9cMBXoNw"/>
            <p:cNvPicPr/>
            <p:nvPr/>
          </p:nvPicPr>
          <p:blipFill>
            <a:blip r:embed="rId3">
              <a:extLst>
                <a:ext uri="{28A0092B-C50C-407E-A947-70E740481C1C}">
                  <a14:useLocalDpi xmlns:a14="http://schemas.microsoft.com/office/drawing/2010/main" val="0"/>
                </a:ext>
              </a:extLst>
            </a:blip>
            <a:srcRect/>
            <a:stretch>
              <a:fillRect/>
            </a:stretch>
          </p:blipFill>
          <p:spPr bwMode="auto">
            <a:xfrm>
              <a:off x="1773349" y="732372"/>
              <a:ext cx="5597301" cy="2712085"/>
            </a:xfrm>
            <a:prstGeom prst="rect">
              <a:avLst/>
            </a:prstGeom>
            <a:noFill/>
            <a:effectLst>
              <a:glow rad="101600">
                <a:srgbClr val="009900">
                  <a:alpha val="60000"/>
                </a:srgbClr>
              </a:glow>
            </a:effectLst>
          </p:spPr>
        </p:pic>
        <p:pic>
          <p:nvPicPr>
            <p:cNvPr id="2051" name="Immagine 2" descr="immagineaaa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1282" y="1484784"/>
              <a:ext cx="1788275" cy="1496552"/>
            </a:xfrm>
            <a:prstGeom prst="rect">
              <a:avLst/>
            </a:prstGeom>
            <a:noFill/>
            <a:extLst>
              <a:ext uri="{909E8E84-426E-40DD-AFC4-6F175D3DCCD1}">
                <a14:hiddenFill xmlns:a14="http://schemas.microsoft.com/office/drawing/2010/main">
                  <a:solidFill>
                    <a:srgbClr val="FFFFFF"/>
                  </a:solidFill>
                </a14:hiddenFill>
              </a:ext>
            </a:extLst>
          </p:spPr>
        </p:pic>
        <p:sp>
          <p:nvSpPr>
            <p:cNvPr id="6" name="Rettangolo 9"/>
            <p:cNvSpPr>
              <a:spLocks noChangeArrowheads="1"/>
            </p:cNvSpPr>
            <p:nvPr/>
          </p:nvSpPr>
          <p:spPr bwMode="auto">
            <a:xfrm>
              <a:off x="3025420" y="2088414"/>
              <a:ext cx="4345230" cy="1017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fontAlgn="base">
                <a:spcBef>
                  <a:spcPct val="0"/>
                </a:spcBef>
                <a:spcAft>
                  <a:spcPct val="0"/>
                </a:spcAft>
              </a:pPr>
              <a:r>
                <a:rPr lang="en-GB" altLang="en-US" sz="3600" b="1" i="1" dirty="0">
                  <a:solidFill>
                    <a:srgbClr val="009900"/>
                  </a:solidFill>
                  <a:ea typeface="Times New Roman" pitchFamily="18" charset="0"/>
                  <a:cs typeface="Times New Roman" pitchFamily="18" charset="0"/>
                </a:rPr>
                <a:t>ENVINT</a:t>
              </a:r>
              <a:endParaRPr lang="en-GB" altLang="en-US" sz="2000" i="1" dirty="0">
                <a:solidFill>
                  <a:prstClr val="black"/>
                </a:solidFill>
                <a:latin typeface="Arial" pitchFamily="34" charset="0"/>
                <a:ea typeface="Times New Roman" pitchFamily="18" charset="0"/>
                <a:cs typeface="Arial" pitchFamily="34" charset="0"/>
              </a:endParaRPr>
            </a:p>
            <a:p>
              <a:pPr algn="ctr" eaLnBrk="0" fontAlgn="base" hangingPunct="0">
                <a:spcBef>
                  <a:spcPct val="0"/>
                </a:spcBef>
                <a:spcAft>
                  <a:spcPct val="0"/>
                </a:spcAft>
              </a:pPr>
              <a:r>
                <a:rPr lang="en-GB" altLang="en-US" b="1" dirty="0">
                  <a:solidFill>
                    <a:srgbClr val="009900"/>
                  </a:solidFill>
                  <a:ea typeface="Times New Roman" pitchFamily="18" charset="0"/>
                  <a:cs typeface="Times New Roman" pitchFamily="18" charset="0"/>
                </a:rPr>
                <a:t>FOR A CLEANER AIR WORLDWIDE</a:t>
              </a:r>
              <a:endParaRPr lang="en-GB" altLang="en-US" sz="2400" dirty="0">
                <a:solidFill>
                  <a:prstClr val="black"/>
                </a:solidFill>
                <a:latin typeface="Arial" pitchFamily="34" charset="0"/>
                <a:cs typeface="Arial" pitchFamily="34" charset="0"/>
              </a:endParaRPr>
            </a:p>
          </p:txBody>
        </p:sp>
      </p:grpSp>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12461" y="799537"/>
            <a:ext cx="31432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12461" y="2922982"/>
            <a:ext cx="3240000" cy="7064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827584" y="4293096"/>
            <a:ext cx="7776864" cy="1785104"/>
          </a:xfrm>
          <a:prstGeom prst="rect">
            <a:avLst/>
          </a:prstGeom>
          <a:noFill/>
        </p:spPr>
        <p:txBody>
          <a:bodyPr wrap="square" rtlCol="0">
            <a:spAutoFit/>
          </a:bodyPr>
          <a:lstStyle/>
          <a:p>
            <a:r>
              <a:rPr lang="en-GB" sz="2800" b="1" i="1" dirty="0" smtClean="0">
                <a:solidFill>
                  <a:srgbClr val="006600"/>
                </a:solidFill>
              </a:rPr>
              <a:t>A New Device for Automatic </a:t>
            </a:r>
            <a:r>
              <a:rPr lang="en-GB" sz="2800" b="1" i="1" dirty="0">
                <a:solidFill>
                  <a:srgbClr val="006600"/>
                </a:solidFill>
              </a:rPr>
              <a:t>S</a:t>
            </a:r>
            <a:r>
              <a:rPr lang="en-GB" sz="2800" b="1" i="1" dirty="0" smtClean="0">
                <a:solidFill>
                  <a:srgbClr val="006600"/>
                </a:solidFill>
              </a:rPr>
              <a:t>ampling of Passive </a:t>
            </a:r>
            <a:r>
              <a:rPr lang="en-GB" sz="2800" b="1" i="1" dirty="0">
                <a:solidFill>
                  <a:srgbClr val="006600"/>
                </a:solidFill>
              </a:rPr>
              <a:t>S</a:t>
            </a:r>
            <a:r>
              <a:rPr lang="en-GB" sz="2800" b="1" i="1" dirty="0" smtClean="0">
                <a:solidFill>
                  <a:srgbClr val="006600"/>
                </a:solidFill>
              </a:rPr>
              <a:t>amplers and Monitoring Air Pollutants</a:t>
            </a:r>
          </a:p>
          <a:p>
            <a:endParaRPr lang="en-GB" dirty="0"/>
          </a:p>
          <a:p>
            <a:r>
              <a:rPr lang="en-GB" b="1" i="1" dirty="0" smtClean="0">
                <a:solidFill>
                  <a:srgbClr val="006600"/>
                </a:solidFill>
              </a:rPr>
              <a:t>Ivo ALLEGRINI</a:t>
            </a:r>
          </a:p>
          <a:p>
            <a:r>
              <a:rPr lang="en-GB" b="1" i="1" dirty="0" smtClean="0">
                <a:solidFill>
                  <a:srgbClr val="006600"/>
                </a:solidFill>
              </a:rPr>
              <a:t>ENVINT srl ,Montopoli </a:t>
            </a:r>
            <a:r>
              <a:rPr lang="en-GB" b="1" i="1" dirty="0">
                <a:solidFill>
                  <a:srgbClr val="006600"/>
                </a:solidFill>
              </a:rPr>
              <a:t>S. (</a:t>
            </a:r>
            <a:r>
              <a:rPr lang="en-GB" b="1" i="1" dirty="0" smtClean="0">
                <a:solidFill>
                  <a:srgbClr val="006600"/>
                </a:solidFill>
              </a:rPr>
              <a:t>RI), Italy</a:t>
            </a:r>
            <a:endParaRPr lang="en-GB" b="1" i="1" dirty="0">
              <a:solidFill>
                <a:srgbClr val="006600"/>
              </a:solidFill>
            </a:endParaRPr>
          </a:p>
        </p:txBody>
      </p:sp>
    </p:spTree>
    <p:extLst>
      <p:ext uri="{BB962C8B-B14F-4D97-AF65-F5344CB8AC3E}">
        <p14:creationId xmlns:p14="http://schemas.microsoft.com/office/powerpoint/2010/main" val="20220477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6" name="Titolo 1"/>
          <p:cNvSpPr txBox="1">
            <a:spLocks/>
          </p:cNvSpPr>
          <p:nvPr/>
        </p:nvSpPr>
        <p:spPr>
          <a:xfrm>
            <a:off x="457200" y="274638"/>
            <a:ext cx="8229600" cy="1143000"/>
          </a:xfrm>
          <a:prstGeom prst="rect">
            <a:avLst/>
          </a:prstGeom>
        </p:spPr>
        <p:txBody>
          <a:bodyPr vert="horz" lIns="91408" tIns="45704" rIns="91408" bIns="45704" rtlCol="0" anchor="ctr">
            <a:normAutofit/>
          </a:bodyPr>
          <a:lstStyle>
            <a:lvl1pPr algn="ctr" defTabSz="914075" rtl="0" eaLnBrk="1" latinLnBrk="0" hangingPunct="1">
              <a:spcBef>
                <a:spcPct val="0"/>
              </a:spcBef>
              <a:buNone/>
              <a:defRPr sz="4400" kern="1200">
                <a:solidFill>
                  <a:schemeClr val="tx1"/>
                </a:solidFill>
                <a:latin typeface="+mj-lt"/>
                <a:ea typeface="+mj-ea"/>
                <a:cs typeface="+mj-cs"/>
              </a:defRPr>
            </a:lvl1pPr>
          </a:lstStyle>
          <a:p>
            <a:r>
              <a:rPr lang="en-GB" sz="3600" dirty="0" smtClean="0"/>
              <a:t>Some Preliminary Experimental Result</a:t>
            </a:r>
            <a:endParaRPr lang="en-GB" sz="3600" dirty="0"/>
          </a:p>
        </p:txBody>
      </p:sp>
      <p:sp>
        <p:nvSpPr>
          <p:cNvPr id="4" name="CasellaDiTesto 3"/>
          <p:cNvSpPr txBox="1"/>
          <p:nvPr/>
        </p:nvSpPr>
        <p:spPr>
          <a:xfrm>
            <a:off x="390364" y="1628800"/>
            <a:ext cx="8363272" cy="4524315"/>
          </a:xfrm>
          <a:prstGeom prst="rect">
            <a:avLst/>
          </a:prstGeom>
          <a:noFill/>
        </p:spPr>
        <p:txBody>
          <a:bodyPr wrap="square" rtlCol="0">
            <a:spAutoFit/>
          </a:bodyPr>
          <a:lstStyle/>
          <a:p>
            <a:r>
              <a:rPr lang="en-GB" u="sng" dirty="0" smtClean="0"/>
              <a:t>Contamination Test</a:t>
            </a:r>
          </a:p>
          <a:p>
            <a:r>
              <a:rPr lang="en-GB" dirty="0" smtClean="0"/>
              <a:t>6 BTX Analyst exposed for one month with plugs in all holes .</a:t>
            </a:r>
          </a:p>
          <a:p>
            <a:r>
              <a:rPr lang="en-GB" dirty="0" smtClean="0"/>
              <a:t>Observed equivalent concentrations were below MDC (0,5 µg/m</a:t>
            </a:r>
            <a:r>
              <a:rPr lang="en-GB" baseline="30000" dirty="0" smtClean="0"/>
              <a:t>3</a:t>
            </a:r>
            <a:r>
              <a:rPr lang="en-GB" dirty="0" smtClean="0"/>
              <a:t>) of Benzene</a:t>
            </a:r>
          </a:p>
          <a:p>
            <a:r>
              <a:rPr lang="en-GB" b="1" dirty="0" smtClean="0"/>
              <a:t>Results: Blanks are not contaminated</a:t>
            </a:r>
          </a:p>
          <a:p>
            <a:endParaRPr lang="en-GB" b="1" dirty="0"/>
          </a:p>
          <a:p>
            <a:r>
              <a:rPr lang="en-GB" u="sng" dirty="0" smtClean="0"/>
              <a:t>Hydrogen Sulphide in  room with open </a:t>
            </a:r>
            <a:r>
              <a:rPr lang="en-GB" u="sng" dirty="0"/>
              <a:t>/</a:t>
            </a:r>
            <a:r>
              <a:rPr lang="en-GB" u="sng" dirty="0" smtClean="0"/>
              <a:t>close window</a:t>
            </a:r>
          </a:p>
          <a:p>
            <a:r>
              <a:rPr lang="en-GB" dirty="0" smtClean="0"/>
              <a:t>2 Analyst samplers for Hydrogen Sulphide  have been alternatively exposed from 8:00 AM to 8:00 PM and from 8:00 PM to 8:00 AM in a room with windows  normally open during the day:</a:t>
            </a:r>
          </a:p>
          <a:p>
            <a:r>
              <a:rPr lang="en-GB" b="1" dirty="0" smtClean="0"/>
              <a:t>Results: Day time concentration: 0,6  µg/m</a:t>
            </a:r>
            <a:r>
              <a:rPr lang="en-GB" baseline="30000" dirty="0"/>
              <a:t>3 </a:t>
            </a:r>
            <a:r>
              <a:rPr lang="en-GB" b="1" dirty="0" smtClean="0"/>
              <a:t>   Nigh time concentration: 1,6  µg/m</a:t>
            </a:r>
            <a:r>
              <a:rPr lang="en-GB" baseline="30000" dirty="0"/>
              <a:t>3</a:t>
            </a:r>
          </a:p>
          <a:p>
            <a:pPr lvl="0"/>
            <a:endParaRPr lang="en-GB" u="sng" dirty="0" smtClean="0">
              <a:solidFill>
                <a:prstClr val="black"/>
              </a:solidFill>
            </a:endParaRPr>
          </a:p>
          <a:p>
            <a:pPr lvl="0"/>
            <a:r>
              <a:rPr lang="en-GB" u="sng" dirty="0" smtClean="0">
                <a:solidFill>
                  <a:prstClr val="black"/>
                </a:solidFill>
              </a:rPr>
              <a:t>Ozone in Daytime (8 h maximum) </a:t>
            </a:r>
            <a:endParaRPr lang="en-GB" u="sng" dirty="0">
              <a:solidFill>
                <a:prstClr val="black"/>
              </a:solidFill>
            </a:endParaRPr>
          </a:p>
          <a:p>
            <a:pPr lvl="0"/>
            <a:r>
              <a:rPr lang="en-GB" dirty="0">
                <a:solidFill>
                  <a:prstClr val="black"/>
                </a:solidFill>
              </a:rPr>
              <a:t>2 Analyst samplers for </a:t>
            </a:r>
            <a:r>
              <a:rPr lang="en-GB" dirty="0" smtClean="0">
                <a:solidFill>
                  <a:prstClr val="black"/>
                </a:solidFill>
              </a:rPr>
              <a:t>Ozone  </a:t>
            </a:r>
            <a:r>
              <a:rPr lang="en-GB" dirty="0">
                <a:solidFill>
                  <a:prstClr val="black"/>
                </a:solidFill>
              </a:rPr>
              <a:t>have been alternatively exposed from </a:t>
            </a:r>
            <a:r>
              <a:rPr lang="en-GB" dirty="0" smtClean="0">
                <a:solidFill>
                  <a:prstClr val="black"/>
                </a:solidFill>
              </a:rPr>
              <a:t>10:00 </a:t>
            </a:r>
            <a:r>
              <a:rPr lang="en-GB" dirty="0">
                <a:solidFill>
                  <a:prstClr val="black"/>
                </a:solidFill>
              </a:rPr>
              <a:t>AM to </a:t>
            </a:r>
            <a:r>
              <a:rPr lang="en-GB" dirty="0" smtClean="0">
                <a:solidFill>
                  <a:prstClr val="black"/>
                </a:solidFill>
              </a:rPr>
              <a:t>6:00 </a:t>
            </a:r>
            <a:r>
              <a:rPr lang="en-GB" dirty="0">
                <a:solidFill>
                  <a:prstClr val="black"/>
                </a:solidFill>
              </a:rPr>
              <a:t>PM and from </a:t>
            </a:r>
            <a:r>
              <a:rPr lang="en-GB" dirty="0" smtClean="0">
                <a:solidFill>
                  <a:prstClr val="black"/>
                </a:solidFill>
              </a:rPr>
              <a:t>6:00 </a:t>
            </a:r>
            <a:r>
              <a:rPr lang="en-GB" dirty="0">
                <a:solidFill>
                  <a:prstClr val="black"/>
                </a:solidFill>
              </a:rPr>
              <a:t>PM to </a:t>
            </a:r>
            <a:r>
              <a:rPr lang="en-GB" dirty="0" smtClean="0">
                <a:solidFill>
                  <a:prstClr val="black"/>
                </a:solidFill>
              </a:rPr>
              <a:t>in open atmosphere in July 2017. Location: west of Rome </a:t>
            </a:r>
            <a:endParaRPr lang="en-GB" dirty="0">
              <a:solidFill>
                <a:prstClr val="black"/>
              </a:solidFill>
            </a:endParaRPr>
          </a:p>
          <a:p>
            <a:pPr lvl="0"/>
            <a:r>
              <a:rPr lang="en-GB" b="1" dirty="0">
                <a:solidFill>
                  <a:prstClr val="black"/>
                </a:solidFill>
              </a:rPr>
              <a:t>Results: </a:t>
            </a:r>
            <a:r>
              <a:rPr lang="en-GB" b="1" dirty="0" smtClean="0">
                <a:solidFill>
                  <a:prstClr val="black"/>
                </a:solidFill>
              </a:rPr>
              <a:t>(Still under check) 8h </a:t>
            </a:r>
            <a:r>
              <a:rPr lang="en-GB" b="1" dirty="0" err="1" smtClean="0">
                <a:solidFill>
                  <a:prstClr val="black"/>
                </a:solidFill>
              </a:rPr>
              <a:t>Conc</a:t>
            </a:r>
            <a:r>
              <a:rPr lang="en-GB" b="1" dirty="0" smtClean="0">
                <a:solidFill>
                  <a:prstClr val="black"/>
                </a:solidFill>
              </a:rPr>
              <a:t>: 105</a:t>
            </a:r>
            <a:r>
              <a:rPr lang="en-GB" b="1" dirty="0" smtClean="0"/>
              <a:t> </a:t>
            </a:r>
            <a:r>
              <a:rPr lang="en-GB" b="1" dirty="0"/>
              <a:t>µg/m</a:t>
            </a:r>
            <a:r>
              <a:rPr lang="en-GB" baseline="30000" dirty="0"/>
              <a:t>3</a:t>
            </a:r>
            <a:r>
              <a:rPr lang="en-GB" b="1" dirty="0" smtClean="0">
                <a:solidFill>
                  <a:prstClr val="black"/>
                </a:solidFill>
              </a:rPr>
              <a:t> Nigh </a:t>
            </a:r>
            <a:r>
              <a:rPr lang="en-GB" b="1" dirty="0">
                <a:solidFill>
                  <a:prstClr val="black"/>
                </a:solidFill>
              </a:rPr>
              <a:t>time concentration: </a:t>
            </a:r>
            <a:r>
              <a:rPr lang="en-GB" b="1" dirty="0" smtClean="0">
                <a:solidFill>
                  <a:prstClr val="black"/>
                </a:solidFill>
              </a:rPr>
              <a:t>45  </a:t>
            </a:r>
            <a:r>
              <a:rPr lang="en-GB" b="1" dirty="0">
                <a:solidFill>
                  <a:prstClr val="black"/>
                </a:solidFill>
              </a:rPr>
              <a:t>µg/m</a:t>
            </a:r>
            <a:r>
              <a:rPr lang="en-GB" baseline="30000" dirty="0"/>
              <a:t>3</a:t>
            </a:r>
          </a:p>
          <a:p>
            <a:endParaRPr lang="en-GB" b="1" dirty="0"/>
          </a:p>
        </p:txBody>
      </p:sp>
    </p:spTree>
    <p:extLst>
      <p:ext uri="{BB962C8B-B14F-4D97-AF65-F5344CB8AC3E}">
        <p14:creationId xmlns:p14="http://schemas.microsoft.com/office/powerpoint/2010/main" val="3139189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6" name="Titolo 1"/>
          <p:cNvSpPr txBox="1">
            <a:spLocks/>
          </p:cNvSpPr>
          <p:nvPr/>
        </p:nvSpPr>
        <p:spPr>
          <a:xfrm>
            <a:off x="457200" y="274638"/>
            <a:ext cx="8229600" cy="1143000"/>
          </a:xfrm>
          <a:prstGeom prst="rect">
            <a:avLst/>
          </a:prstGeom>
        </p:spPr>
        <p:txBody>
          <a:bodyPr vert="horz" lIns="91408" tIns="45704" rIns="91408" bIns="45704" rtlCol="0" anchor="ctr">
            <a:normAutofit/>
          </a:bodyPr>
          <a:lstStyle>
            <a:lvl1pPr algn="ctr" defTabSz="914075" rtl="0" eaLnBrk="1" latinLnBrk="0" hangingPunct="1">
              <a:spcBef>
                <a:spcPct val="0"/>
              </a:spcBef>
              <a:buNone/>
              <a:defRPr sz="4400" kern="1200">
                <a:solidFill>
                  <a:schemeClr val="tx1"/>
                </a:solidFill>
                <a:latin typeface="+mj-lt"/>
                <a:ea typeface="+mj-ea"/>
                <a:cs typeface="+mj-cs"/>
              </a:defRPr>
            </a:lvl1pPr>
          </a:lstStyle>
          <a:p>
            <a:r>
              <a:rPr lang="en-GB" b="1" dirty="0" smtClean="0"/>
              <a:t>Conclusion</a:t>
            </a:r>
            <a:endParaRPr lang="en-GB" dirty="0"/>
          </a:p>
        </p:txBody>
      </p:sp>
      <p:sp>
        <p:nvSpPr>
          <p:cNvPr id="2" name="CasellaDiTesto 1"/>
          <p:cNvSpPr txBox="1"/>
          <p:nvPr/>
        </p:nvSpPr>
        <p:spPr>
          <a:xfrm>
            <a:off x="107504" y="1417638"/>
            <a:ext cx="8856984" cy="3570208"/>
          </a:xfrm>
          <a:prstGeom prst="rect">
            <a:avLst/>
          </a:prstGeom>
          <a:noFill/>
        </p:spPr>
        <p:txBody>
          <a:bodyPr wrap="square" rtlCol="0">
            <a:spAutoFit/>
          </a:bodyPr>
          <a:lstStyle/>
          <a:p>
            <a:pPr algn="ctr"/>
            <a:r>
              <a:rPr lang="en-GB" sz="2000" dirty="0" smtClean="0"/>
              <a:t>PAS 06/15 is a major breakthrough in monitoring air pollution in ambient and indoor atmosphere</a:t>
            </a:r>
          </a:p>
          <a:p>
            <a:pPr algn="ctr"/>
            <a:r>
              <a:rPr lang="en-GB" sz="2000" dirty="0" smtClean="0"/>
              <a:t>PAS 06/15 is giving a significant contribution to ENVINT mission:</a:t>
            </a:r>
          </a:p>
          <a:p>
            <a:endParaRPr lang="en-GB" sz="2000" dirty="0"/>
          </a:p>
          <a:p>
            <a:r>
              <a:rPr lang="en-GB" sz="2800" b="1" dirty="0">
                <a:solidFill>
                  <a:srgbClr val="006600"/>
                </a:solidFill>
              </a:rPr>
              <a:t>Our mission is innovation in the monitoring of air </a:t>
            </a:r>
            <a:r>
              <a:rPr lang="en-GB" sz="2800" b="1" dirty="0" smtClean="0">
                <a:solidFill>
                  <a:srgbClr val="006600"/>
                </a:solidFill>
              </a:rPr>
              <a:t>quality</a:t>
            </a:r>
          </a:p>
          <a:p>
            <a:endParaRPr lang="en-GB" sz="2400" b="1" dirty="0">
              <a:solidFill>
                <a:srgbClr val="006600"/>
              </a:solidFill>
            </a:endParaRPr>
          </a:p>
          <a:p>
            <a:pPr algn="ctr"/>
            <a:endParaRPr lang="en-GB" sz="3200" b="1" dirty="0" smtClean="0">
              <a:solidFill>
                <a:srgbClr val="FF0000"/>
              </a:solidFill>
            </a:endParaRPr>
          </a:p>
          <a:p>
            <a:pPr algn="ctr"/>
            <a:r>
              <a:rPr lang="en-GB" sz="4400" b="1" dirty="0" smtClean="0">
                <a:solidFill>
                  <a:srgbClr val="FF0000"/>
                </a:solidFill>
              </a:rPr>
              <a:t>THANKS FOR YOUR ATTENTION</a:t>
            </a:r>
          </a:p>
          <a:p>
            <a:r>
              <a:rPr lang="en-GB" dirty="0" smtClean="0"/>
              <a:t> </a:t>
            </a:r>
            <a:endParaRPr lang="en-GB" dirty="0"/>
          </a:p>
        </p:txBody>
      </p:sp>
      <p:sp>
        <p:nvSpPr>
          <p:cNvPr id="3" name="CasellaDiTesto 2"/>
          <p:cNvSpPr txBox="1"/>
          <p:nvPr/>
        </p:nvSpPr>
        <p:spPr>
          <a:xfrm>
            <a:off x="5540277" y="5823877"/>
            <a:ext cx="1984051" cy="461665"/>
          </a:xfrm>
          <a:prstGeom prst="rect">
            <a:avLst/>
          </a:prstGeom>
          <a:noFill/>
        </p:spPr>
        <p:txBody>
          <a:bodyPr wrap="square" rtlCol="0">
            <a:spAutoFit/>
          </a:bodyPr>
          <a:lstStyle/>
          <a:p>
            <a:r>
              <a:rPr lang="en-GB" sz="2400" dirty="0" smtClean="0">
                <a:hlinkClick r:id="rId2"/>
              </a:rPr>
              <a:t>www.envint.it</a:t>
            </a:r>
            <a:r>
              <a:rPr lang="en-GB" sz="2400" dirty="0" smtClean="0"/>
              <a:t>  </a:t>
            </a:r>
            <a:endParaRPr lang="en-GB" sz="2400" dirty="0"/>
          </a:p>
        </p:txBody>
      </p:sp>
    </p:spTree>
    <p:extLst>
      <p:ext uri="{BB962C8B-B14F-4D97-AF65-F5344CB8AC3E}">
        <p14:creationId xmlns:p14="http://schemas.microsoft.com/office/powerpoint/2010/main" val="4195841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grpSp>
        <p:nvGrpSpPr>
          <p:cNvPr id="10" name="Area di disegno 19"/>
          <p:cNvGrpSpPr/>
          <p:nvPr/>
        </p:nvGrpSpPr>
        <p:grpSpPr>
          <a:xfrm>
            <a:off x="1952336" y="1346101"/>
            <a:ext cx="5219700" cy="2043430"/>
            <a:chOff x="0" y="0"/>
            <a:chExt cx="5219700" cy="2043430"/>
          </a:xfrm>
        </p:grpSpPr>
        <p:sp>
          <p:nvSpPr>
            <p:cNvPr id="12" name="Rettangolo 11"/>
            <p:cNvSpPr/>
            <p:nvPr/>
          </p:nvSpPr>
          <p:spPr>
            <a:xfrm>
              <a:off x="0" y="0"/>
              <a:ext cx="5219700" cy="2043430"/>
            </a:xfrm>
            <a:prstGeom prst="rect">
              <a:avLst/>
            </a:prstGeom>
            <a:solidFill>
              <a:srgbClr val="92D050">
                <a:alpha val="52000"/>
              </a:srgbClr>
            </a:solidFill>
            <a:ln w="31750">
              <a:solidFill>
                <a:srgbClr val="008000"/>
              </a:solidFill>
            </a:ln>
          </p:spPr>
        </p:sp>
        <p:pic>
          <p:nvPicPr>
            <p:cNvPr id="13" name="Picture 3"/>
            <p:cNvPicPr/>
            <p:nvPr/>
          </p:nvPicPr>
          <p:blipFill>
            <a:blip r:embed="rId2"/>
            <a:srcRect/>
            <a:stretch>
              <a:fillRect/>
            </a:stretch>
          </p:blipFill>
          <p:spPr bwMode="auto">
            <a:xfrm>
              <a:off x="0" y="364193"/>
              <a:ext cx="5209886" cy="1476613"/>
            </a:xfrm>
            <a:prstGeom prst="rect">
              <a:avLst/>
            </a:prstGeom>
            <a:noFill/>
            <a:ln w="31750">
              <a:noFill/>
              <a:miter lim="800000"/>
              <a:headEnd/>
              <a:tailEnd/>
            </a:ln>
          </p:spPr>
        </p:pic>
      </p:grpSp>
      <p:sp>
        <p:nvSpPr>
          <p:cNvPr id="2" name="Titolo 1"/>
          <p:cNvSpPr>
            <a:spLocks noGrp="1"/>
          </p:cNvSpPr>
          <p:nvPr>
            <p:ph type="ctrTitle"/>
          </p:nvPr>
        </p:nvSpPr>
        <p:spPr>
          <a:xfrm>
            <a:off x="685800" y="228600"/>
            <a:ext cx="7772400" cy="752128"/>
          </a:xfrm>
        </p:spPr>
        <p:txBody>
          <a:bodyPr>
            <a:normAutofit/>
          </a:bodyPr>
          <a:lstStyle/>
          <a:p>
            <a:r>
              <a:rPr lang="en-GB" sz="2800" b="1" dirty="0" smtClean="0"/>
              <a:t>Air Pollution Monitoring by Passive Samplers</a:t>
            </a:r>
            <a:endParaRPr lang="en-GB" sz="2800" b="1" dirty="0"/>
          </a:p>
        </p:txBody>
      </p:sp>
      <p:sp>
        <p:nvSpPr>
          <p:cNvPr id="14" name="CasellaDiTesto 13"/>
          <p:cNvSpPr txBox="1"/>
          <p:nvPr/>
        </p:nvSpPr>
        <p:spPr>
          <a:xfrm>
            <a:off x="1187624" y="3861048"/>
            <a:ext cx="6624736" cy="1815882"/>
          </a:xfrm>
          <a:prstGeom prst="rect">
            <a:avLst/>
          </a:prstGeom>
          <a:noFill/>
        </p:spPr>
        <p:txBody>
          <a:bodyPr wrap="square" rtlCol="0">
            <a:spAutoFit/>
          </a:bodyPr>
          <a:lstStyle/>
          <a:p>
            <a:pPr marL="342900" indent="-342900">
              <a:buAutoNum type="alphaUcParenR"/>
            </a:pPr>
            <a:r>
              <a:rPr lang="en-GB" dirty="0" smtClean="0"/>
              <a:t>Passive sampler includes a reactive layer</a:t>
            </a:r>
          </a:p>
          <a:p>
            <a:pPr marL="342900" indent="-342900">
              <a:buAutoNum type="alphaUcParenR"/>
            </a:pPr>
            <a:r>
              <a:rPr lang="en-GB" dirty="0" smtClean="0"/>
              <a:t>Passive collection of pollutant molecules </a:t>
            </a:r>
          </a:p>
          <a:p>
            <a:pPr marL="342900" indent="-342900">
              <a:buAutoNum type="alphaUcParenR"/>
            </a:pPr>
            <a:r>
              <a:rPr lang="en-GB" dirty="0" smtClean="0"/>
              <a:t>Passive sampler to be analysed in lab</a:t>
            </a:r>
          </a:p>
          <a:p>
            <a:pPr marL="342900" indent="-342900">
              <a:buAutoNum type="alphaUcParenR"/>
            </a:pPr>
            <a:endParaRPr lang="en-GB" dirty="0"/>
          </a:p>
          <a:p>
            <a:pPr algn="ctr"/>
            <a:r>
              <a:rPr lang="en-GB" sz="2000" dirty="0" smtClean="0">
                <a:solidFill>
                  <a:srgbClr val="006600"/>
                </a:solidFill>
              </a:rPr>
              <a:t>Flow rate according to Fick Law and Time of Exposition</a:t>
            </a:r>
          </a:p>
          <a:p>
            <a:pPr algn="ctr"/>
            <a:r>
              <a:rPr lang="en-GB" sz="2000" dirty="0" smtClean="0">
                <a:solidFill>
                  <a:srgbClr val="006600"/>
                </a:solidFill>
              </a:rPr>
              <a:t>Provides average concentration of Pollutants</a:t>
            </a:r>
            <a:endParaRPr lang="en-GB" sz="2000" dirty="0">
              <a:solidFill>
                <a:srgbClr val="006600"/>
              </a:solidFill>
            </a:endParaRPr>
          </a:p>
        </p:txBody>
      </p:sp>
      <p:cxnSp>
        <p:nvCxnSpPr>
          <p:cNvPr id="16" name="Connettore 1 15"/>
          <p:cNvCxnSpPr/>
          <p:nvPr/>
        </p:nvCxnSpPr>
        <p:spPr>
          <a:xfrm>
            <a:off x="5508104" y="4077072"/>
            <a:ext cx="720000"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Ovale 16"/>
          <p:cNvSpPr/>
          <p:nvPr/>
        </p:nvSpPr>
        <p:spPr>
          <a:xfrm>
            <a:off x="5508104" y="4322713"/>
            <a:ext cx="72000" cy="72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e 18"/>
          <p:cNvSpPr/>
          <p:nvPr/>
        </p:nvSpPr>
        <p:spPr>
          <a:xfrm>
            <a:off x="5735623" y="4316071"/>
            <a:ext cx="72000" cy="72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e 19"/>
          <p:cNvSpPr/>
          <p:nvPr/>
        </p:nvSpPr>
        <p:spPr>
          <a:xfrm>
            <a:off x="5940152" y="4312203"/>
            <a:ext cx="72000" cy="72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7706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2" name="Rettangolo 1"/>
          <p:cNvSpPr/>
          <p:nvPr/>
        </p:nvSpPr>
        <p:spPr>
          <a:xfrm>
            <a:off x="252120" y="764704"/>
            <a:ext cx="8568952" cy="4801314"/>
          </a:xfrm>
          <a:prstGeom prst="rect">
            <a:avLst/>
          </a:prstGeom>
        </p:spPr>
        <p:txBody>
          <a:bodyPr wrap="square">
            <a:spAutoFit/>
          </a:bodyPr>
          <a:lstStyle/>
          <a:p>
            <a:r>
              <a:rPr lang="en-GB" sz="2400" b="1" dirty="0">
                <a:solidFill>
                  <a:srgbClr val="FF0000"/>
                </a:solidFill>
              </a:rPr>
              <a:t>Advantage of Passive Samplers</a:t>
            </a:r>
          </a:p>
          <a:p>
            <a:r>
              <a:rPr lang="en-GB" dirty="0" smtClean="0"/>
              <a:t>.</a:t>
            </a:r>
            <a:endParaRPr lang="en-GB" dirty="0"/>
          </a:p>
          <a:p>
            <a:pPr marL="285750" lvl="0" indent="-285750">
              <a:spcAft>
                <a:spcPts val="600"/>
              </a:spcAft>
              <a:buFont typeface="Wingdings" panose="05000000000000000000" pitchFamily="2" charset="2"/>
              <a:buChar char="Ø"/>
            </a:pPr>
            <a:r>
              <a:rPr lang="en-GB" dirty="0"/>
              <a:t>They can be used for a high number of pollutants</a:t>
            </a:r>
            <a:r>
              <a:rPr lang="en-GB" dirty="0" smtClean="0"/>
              <a:t>,.</a:t>
            </a:r>
            <a:endParaRPr lang="en-GB" dirty="0"/>
          </a:p>
          <a:p>
            <a:pPr marL="285750" lvl="0" indent="-285750">
              <a:spcAft>
                <a:spcPts val="600"/>
              </a:spcAft>
              <a:buFont typeface="Wingdings" panose="05000000000000000000" pitchFamily="2" charset="2"/>
              <a:buChar char="Ø"/>
            </a:pPr>
            <a:r>
              <a:rPr lang="en-GB" dirty="0"/>
              <a:t>Passive samplers can be adapted to almost all gaseous pollutants considered by current legislations in most Countries (Criteria Pollutants) and by most requirements in the field of air quality monitoring and assessment.</a:t>
            </a:r>
          </a:p>
          <a:p>
            <a:pPr marL="285750" lvl="0" indent="-285750">
              <a:spcAft>
                <a:spcPts val="600"/>
              </a:spcAft>
              <a:buFont typeface="Wingdings" panose="05000000000000000000" pitchFamily="2" charset="2"/>
              <a:buChar char="Ø"/>
            </a:pPr>
            <a:r>
              <a:rPr lang="en-GB" dirty="0"/>
              <a:t>Measurement timeframes are fully compatible with the said legislations and they can be extended to periods of time of several months.</a:t>
            </a:r>
          </a:p>
          <a:p>
            <a:pPr marL="285750" lvl="0" indent="-285750">
              <a:spcAft>
                <a:spcPts val="600"/>
              </a:spcAft>
              <a:buFont typeface="Wingdings" panose="05000000000000000000" pitchFamily="2" charset="2"/>
              <a:buChar char="Ø"/>
            </a:pPr>
            <a:r>
              <a:rPr lang="en-GB" dirty="0"/>
              <a:t>They do not require electric </a:t>
            </a:r>
            <a:r>
              <a:rPr lang="en-GB" dirty="0" smtClean="0"/>
              <a:t>supply for sampling pumps, </a:t>
            </a:r>
            <a:r>
              <a:rPr lang="en-GB" dirty="0"/>
              <a:t>then they can be used in remote locations or where power is not available.</a:t>
            </a:r>
          </a:p>
          <a:p>
            <a:pPr marL="285750" lvl="0" indent="-285750">
              <a:spcAft>
                <a:spcPts val="600"/>
              </a:spcAft>
              <a:buFont typeface="Wingdings" panose="05000000000000000000" pitchFamily="2" charset="2"/>
              <a:buChar char="Ø"/>
            </a:pPr>
            <a:r>
              <a:rPr lang="en-GB" dirty="0"/>
              <a:t>Accuracy and precision of the analytical methods are fully acceptable, especially for the so-called “preliminary assessment” or “indicative </a:t>
            </a:r>
            <a:r>
              <a:rPr lang="en-GB" dirty="0" smtClean="0"/>
              <a:t>measurements”.</a:t>
            </a:r>
            <a:endParaRPr lang="en-GB" dirty="0"/>
          </a:p>
          <a:p>
            <a:pPr marL="285750" lvl="0" indent="-285750">
              <a:spcAft>
                <a:spcPts val="600"/>
              </a:spcAft>
              <a:buFont typeface="Wingdings" panose="05000000000000000000" pitchFamily="2" charset="2"/>
              <a:buChar char="Ø"/>
            </a:pPr>
            <a:r>
              <a:rPr lang="en-GB" dirty="0"/>
              <a:t>They can be </a:t>
            </a:r>
            <a:r>
              <a:rPr lang="en-GB" dirty="0" smtClean="0"/>
              <a:t>also used </a:t>
            </a:r>
            <a:r>
              <a:rPr lang="en-GB" dirty="0"/>
              <a:t>for the control of working sites and for indoor environments where exposition of “weak people”, e.g., children, elders, hospitalised, etc</a:t>
            </a:r>
            <a:r>
              <a:rPr lang="en-GB" dirty="0" smtClean="0"/>
              <a:t>. is essential</a:t>
            </a:r>
            <a:endParaRPr lang="en-GB" dirty="0"/>
          </a:p>
          <a:p>
            <a:pPr>
              <a:spcAft>
                <a:spcPts val="600"/>
              </a:spcAft>
            </a:pPr>
            <a:r>
              <a:rPr lang="en-GB" dirty="0"/>
              <a:t> </a:t>
            </a:r>
          </a:p>
        </p:txBody>
      </p:sp>
    </p:spTree>
    <p:extLst>
      <p:ext uri="{BB962C8B-B14F-4D97-AF65-F5344CB8AC3E}">
        <p14:creationId xmlns:p14="http://schemas.microsoft.com/office/powerpoint/2010/main" val="2398162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568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grpSp>
        <p:nvGrpSpPr>
          <p:cNvPr id="5" name="Area di disegno 10"/>
          <p:cNvGrpSpPr/>
          <p:nvPr/>
        </p:nvGrpSpPr>
        <p:grpSpPr>
          <a:xfrm>
            <a:off x="329115" y="228600"/>
            <a:ext cx="5076000" cy="3816000"/>
            <a:chOff x="0" y="0"/>
            <a:chExt cx="5255895" cy="3951605"/>
          </a:xfrm>
        </p:grpSpPr>
        <p:sp>
          <p:nvSpPr>
            <p:cNvPr id="6" name="Rettangolo 5"/>
            <p:cNvSpPr/>
            <p:nvPr/>
          </p:nvSpPr>
          <p:spPr>
            <a:xfrm>
              <a:off x="0" y="0"/>
              <a:ext cx="5255895" cy="3951605"/>
            </a:xfrm>
            <a:prstGeom prst="rect">
              <a:avLst/>
            </a:prstGeom>
            <a:solidFill>
              <a:srgbClr val="33CC33"/>
            </a:solidFill>
            <a:ln w="25400">
              <a:solidFill>
                <a:srgbClr val="008000"/>
              </a:solidFill>
            </a:ln>
          </p:spPr>
        </p:sp>
        <p:pic>
          <p:nvPicPr>
            <p:cNvPr id="10" name="Immagine 9"/>
            <p:cNvPicPr>
              <a:picLocks noChangeAspect="1"/>
            </p:cNvPicPr>
            <p:nvPr/>
          </p:nvPicPr>
          <p:blipFill rotWithShape="1">
            <a:blip r:embed="rId2"/>
            <a:srcRect t="11809" b="11"/>
            <a:stretch/>
          </p:blipFill>
          <p:spPr>
            <a:xfrm>
              <a:off x="71303" y="197041"/>
              <a:ext cx="2414175" cy="1629719"/>
            </a:xfrm>
            <a:prstGeom prst="rect">
              <a:avLst/>
            </a:prstGeom>
          </p:spPr>
        </p:pic>
        <p:pic>
          <p:nvPicPr>
            <p:cNvPr id="11" name="Immagine 10"/>
            <p:cNvPicPr>
              <a:picLocks noChangeAspect="1"/>
            </p:cNvPicPr>
            <p:nvPr/>
          </p:nvPicPr>
          <p:blipFill rotWithShape="1">
            <a:blip r:embed="rId3"/>
            <a:srcRect t="8287" b="9203"/>
            <a:stretch/>
          </p:blipFill>
          <p:spPr>
            <a:xfrm>
              <a:off x="2664951" y="197064"/>
              <a:ext cx="2414175" cy="1629793"/>
            </a:xfrm>
            <a:prstGeom prst="rect">
              <a:avLst/>
            </a:prstGeom>
          </p:spPr>
        </p:pic>
        <p:pic>
          <p:nvPicPr>
            <p:cNvPr id="12" name="Immagine 11"/>
            <p:cNvPicPr>
              <a:picLocks noChangeAspect="1"/>
            </p:cNvPicPr>
            <p:nvPr/>
          </p:nvPicPr>
          <p:blipFill rotWithShape="1">
            <a:blip r:embed="rId4"/>
            <a:srcRect t="8298" b="6972"/>
            <a:stretch/>
          </p:blipFill>
          <p:spPr>
            <a:xfrm>
              <a:off x="71303" y="2088142"/>
              <a:ext cx="2414175" cy="1670089"/>
            </a:xfrm>
            <a:prstGeom prst="rect">
              <a:avLst/>
            </a:prstGeom>
          </p:spPr>
        </p:pic>
        <p:pic>
          <p:nvPicPr>
            <p:cNvPr id="13" name="Picture 6" descr="ritocc"/>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3469" b="10345"/>
            <a:stretch/>
          </p:blipFill>
          <p:spPr bwMode="auto">
            <a:xfrm>
              <a:off x="2664951" y="2083985"/>
              <a:ext cx="2414175" cy="1674201"/>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4" name="Text Box 10"/>
            <p:cNvSpPr txBox="1">
              <a:spLocks noChangeArrowheads="1"/>
            </p:cNvSpPr>
            <p:nvPr/>
          </p:nvSpPr>
          <p:spPr bwMode="auto">
            <a:xfrm>
              <a:off x="233547" y="335161"/>
              <a:ext cx="652678" cy="359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579" tIns="43789" rIns="87579" bIns="43789">
              <a:spAutoFit/>
            </a:bodyPr>
            <a:lstStyle/>
            <a:p>
              <a:pPr algn="ctr" fontAlgn="base">
                <a:spcAft>
                  <a:spcPts val="0"/>
                </a:spcAft>
              </a:pPr>
              <a:r>
                <a:rPr lang="it-IT" sz="1600" b="1" kern="1200">
                  <a:solidFill>
                    <a:srgbClr val="FFFFFF"/>
                  </a:solidFill>
                  <a:effectLst/>
                  <a:latin typeface="Arial"/>
                  <a:ea typeface="Times New Roman"/>
                  <a:cs typeface="Times New Roman"/>
                </a:rPr>
                <a:t>SO</a:t>
              </a:r>
              <a:r>
                <a:rPr lang="it-IT" sz="1600" b="1" kern="1200" baseline="-25000">
                  <a:solidFill>
                    <a:srgbClr val="FFFFFF"/>
                  </a:solidFill>
                  <a:effectLst/>
                  <a:latin typeface="Arial"/>
                  <a:ea typeface="Times New Roman"/>
                  <a:cs typeface="Times New Roman"/>
                </a:rPr>
                <a:t>2</a:t>
              </a:r>
              <a:endParaRPr lang="en-GB" sz="1200">
                <a:effectLst/>
                <a:latin typeface="Times New Roman"/>
                <a:ea typeface="Times New Roman"/>
              </a:endParaRPr>
            </a:p>
          </p:txBody>
        </p:sp>
        <p:sp>
          <p:nvSpPr>
            <p:cNvPr id="15" name="Text Box 11"/>
            <p:cNvSpPr txBox="1">
              <a:spLocks noChangeArrowheads="1"/>
            </p:cNvSpPr>
            <p:nvPr/>
          </p:nvSpPr>
          <p:spPr bwMode="auto">
            <a:xfrm>
              <a:off x="2759227" y="335150"/>
              <a:ext cx="554253" cy="359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579" tIns="43789" rIns="87579" bIns="43789">
              <a:spAutoFit/>
            </a:bodyPr>
            <a:lstStyle/>
            <a:p>
              <a:pPr algn="ctr" fontAlgn="base">
                <a:spcAft>
                  <a:spcPts val="0"/>
                </a:spcAft>
              </a:pPr>
              <a:r>
                <a:rPr lang="it-IT" sz="1600" b="1" kern="1200">
                  <a:solidFill>
                    <a:srgbClr val="FFFFFF"/>
                  </a:solidFill>
                  <a:effectLst/>
                  <a:latin typeface="Arial"/>
                  <a:ea typeface="Times New Roman"/>
                  <a:cs typeface="Times New Roman"/>
                </a:rPr>
                <a:t>NO</a:t>
              </a:r>
              <a:r>
                <a:rPr lang="it-IT" sz="1600" b="1" kern="1200" baseline="-25000">
                  <a:solidFill>
                    <a:srgbClr val="FFFFFF"/>
                  </a:solidFill>
                  <a:effectLst/>
                  <a:latin typeface="Arial"/>
                  <a:ea typeface="Times New Roman"/>
                  <a:cs typeface="Times New Roman"/>
                </a:rPr>
                <a:t>2</a:t>
              </a:r>
              <a:endParaRPr lang="en-GB" sz="1200">
                <a:effectLst/>
                <a:latin typeface="Times New Roman"/>
                <a:ea typeface="Times New Roman"/>
              </a:endParaRPr>
            </a:p>
          </p:txBody>
        </p:sp>
        <p:sp>
          <p:nvSpPr>
            <p:cNvPr id="16" name="Text Box 9"/>
            <p:cNvSpPr txBox="1">
              <a:spLocks noChangeArrowheads="1"/>
            </p:cNvSpPr>
            <p:nvPr/>
          </p:nvSpPr>
          <p:spPr bwMode="auto">
            <a:xfrm>
              <a:off x="233544" y="3297985"/>
              <a:ext cx="407568" cy="359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579" tIns="43789" rIns="87579" bIns="43789">
              <a:spAutoFit/>
            </a:bodyPr>
            <a:lstStyle/>
            <a:p>
              <a:pPr algn="ctr" fontAlgn="base">
                <a:spcAft>
                  <a:spcPts val="0"/>
                </a:spcAft>
              </a:pPr>
              <a:r>
                <a:rPr lang="it-IT" sz="1600" b="1" kern="1200">
                  <a:solidFill>
                    <a:srgbClr val="FFFFFF"/>
                  </a:solidFill>
                  <a:effectLst/>
                  <a:latin typeface="Arial"/>
                  <a:ea typeface="Times New Roman"/>
                  <a:cs typeface="Times New Roman"/>
                </a:rPr>
                <a:t>O</a:t>
              </a:r>
              <a:r>
                <a:rPr lang="it-IT" sz="1600" b="1" kern="1200" baseline="-25000">
                  <a:solidFill>
                    <a:srgbClr val="FFFFFF"/>
                  </a:solidFill>
                  <a:effectLst/>
                  <a:latin typeface="Arial"/>
                  <a:ea typeface="Times New Roman"/>
                  <a:cs typeface="Times New Roman"/>
                </a:rPr>
                <a:t>3</a:t>
              </a:r>
              <a:endParaRPr lang="en-GB" sz="1200">
                <a:effectLst/>
                <a:latin typeface="Times New Roman"/>
                <a:ea typeface="Times New Roman"/>
              </a:endParaRPr>
            </a:p>
          </p:txBody>
        </p:sp>
        <p:sp>
          <p:nvSpPr>
            <p:cNvPr id="17" name="Text Box 7"/>
            <p:cNvSpPr txBox="1">
              <a:spLocks noChangeArrowheads="1"/>
            </p:cNvSpPr>
            <p:nvPr/>
          </p:nvSpPr>
          <p:spPr bwMode="auto">
            <a:xfrm>
              <a:off x="4582221" y="3135151"/>
              <a:ext cx="532028" cy="359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7579" tIns="43789" rIns="87579" bIns="43789">
              <a:spAutoFit/>
            </a:bodyPr>
            <a:lstStyle/>
            <a:p>
              <a:pPr algn="ctr" fontAlgn="base">
                <a:spcAft>
                  <a:spcPts val="0"/>
                </a:spcAft>
              </a:pPr>
              <a:r>
                <a:rPr lang="it-IT" sz="1600" b="1" kern="1200">
                  <a:solidFill>
                    <a:srgbClr val="FFFFFF"/>
                  </a:solidFill>
                  <a:effectLst/>
                  <a:latin typeface="Arial"/>
                  <a:ea typeface="Times New Roman"/>
                  <a:cs typeface="Times New Roman"/>
                </a:rPr>
                <a:t>H</a:t>
              </a:r>
              <a:r>
                <a:rPr lang="it-IT" sz="1600" b="1" kern="1200" baseline="-25000">
                  <a:solidFill>
                    <a:srgbClr val="FFFFFF"/>
                  </a:solidFill>
                  <a:effectLst/>
                  <a:latin typeface="Arial"/>
                  <a:ea typeface="Times New Roman"/>
                  <a:cs typeface="Times New Roman"/>
                </a:rPr>
                <a:t>2</a:t>
              </a:r>
              <a:r>
                <a:rPr lang="it-IT" sz="1600" b="1" kern="1200">
                  <a:solidFill>
                    <a:srgbClr val="FFFFFF"/>
                  </a:solidFill>
                  <a:effectLst/>
                  <a:latin typeface="Arial"/>
                  <a:ea typeface="Times New Roman"/>
                  <a:cs typeface="Times New Roman"/>
                </a:rPr>
                <a:t>S</a:t>
              </a:r>
              <a:endParaRPr lang="en-GB" sz="1200">
                <a:effectLst/>
                <a:latin typeface="Times New Roman"/>
                <a:ea typeface="Times New Roman"/>
              </a:endParaRPr>
            </a:p>
          </p:txBody>
        </p:sp>
      </p:grpSp>
      <p:sp>
        <p:nvSpPr>
          <p:cNvPr id="2" name="CasellaDiTesto 1"/>
          <p:cNvSpPr txBox="1"/>
          <p:nvPr/>
        </p:nvSpPr>
        <p:spPr>
          <a:xfrm>
            <a:off x="5775982" y="457200"/>
            <a:ext cx="3096344" cy="954107"/>
          </a:xfrm>
          <a:prstGeom prst="rect">
            <a:avLst/>
          </a:prstGeom>
          <a:noFill/>
        </p:spPr>
        <p:txBody>
          <a:bodyPr wrap="square" rtlCol="0">
            <a:spAutoFit/>
          </a:bodyPr>
          <a:lstStyle/>
          <a:p>
            <a:pPr algn="ctr"/>
            <a:r>
              <a:rPr lang="en-GB" sz="2800" b="1" dirty="0" smtClean="0">
                <a:solidFill>
                  <a:srgbClr val="006600"/>
                </a:solidFill>
              </a:rPr>
              <a:t>ANALYST® </a:t>
            </a:r>
          </a:p>
          <a:p>
            <a:pPr algn="ctr"/>
            <a:r>
              <a:rPr lang="en-GB" sz="2800" b="1" dirty="0" smtClean="0">
                <a:solidFill>
                  <a:srgbClr val="006600"/>
                </a:solidFill>
              </a:rPr>
              <a:t>Passive </a:t>
            </a:r>
            <a:r>
              <a:rPr lang="en-GB" sz="2800" b="1" dirty="0">
                <a:solidFill>
                  <a:srgbClr val="006600"/>
                </a:solidFill>
              </a:rPr>
              <a:t>S</a:t>
            </a:r>
            <a:r>
              <a:rPr lang="en-GB" sz="2800" b="1" dirty="0" smtClean="0">
                <a:solidFill>
                  <a:srgbClr val="006600"/>
                </a:solidFill>
              </a:rPr>
              <a:t>amplers</a:t>
            </a:r>
            <a:endParaRPr lang="en-GB" sz="2800" b="1" dirty="0">
              <a:solidFill>
                <a:srgbClr val="006600"/>
              </a:solidFill>
            </a:endParaRPr>
          </a:p>
        </p:txBody>
      </p:sp>
      <p:sp>
        <p:nvSpPr>
          <p:cNvPr id="3" name="CasellaDiTesto 2"/>
          <p:cNvSpPr txBox="1"/>
          <p:nvPr/>
        </p:nvSpPr>
        <p:spPr>
          <a:xfrm>
            <a:off x="1185007" y="4509120"/>
            <a:ext cx="6483337" cy="1138773"/>
          </a:xfrm>
          <a:prstGeom prst="rect">
            <a:avLst/>
          </a:prstGeom>
          <a:noFill/>
        </p:spPr>
        <p:txBody>
          <a:bodyPr wrap="square" rtlCol="0">
            <a:spAutoFit/>
          </a:bodyPr>
          <a:lstStyle/>
          <a:p>
            <a:r>
              <a:rPr lang="en-GB" sz="2000" dirty="0" smtClean="0"/>
              <a:t>ANALYST</a:t>
            </a:r>
            <a:r>
              <a:rPr lang="en-GB" sz="2000" baseline="30000" dirty="0" smtClean="0">
                <a:sym typeface="Symbol"/>
              </a:rPr>
              <a:t></a:t>
            </a:r>
            <a:r>
              <a:rPr lang="en-GB" sz="2000" dirty="0" smtClean="0"/>
              <a:t> Samplers show definite features for air pollution monitoring…</a:t>
            </a:r>
          </a:p>
          <a:p>
            <a:pPr algn="ctr"/>
            <a:r>
              <a:rPr lang="en-GB" sz="2800" dirty="0" smtClean="0"/>
              <a:t>….However…….</a:t>
            </a:r>
            <a:endParaRPr lang="en-GB" sz="2800" dirty="0"/>
          </a:p>
        </p:txBody>
      </p:sp>
      <p:pic>
        <p:nvPicPr>
          <p:cNvPr id="2050" name="Picture 2" descr="C:\Users\Allegrini\Desktop\STRUMENTI ENVINT\CAMPIONATORE PASSIVI\Foto Ott17\20171003_15144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28715" y="1640858"/>
            <a:ext cx="1790878" cy="2232000"/>
          </a:xfrm>
          <a:prstGeom prst="rect">
            <a:avLst/>
          </a:prstGeom>
          <a:noFill/>
          <a:ln w="31750">
            <a:solidFill>
              <a:srgbClr val="0066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162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2" name="Rettangolo 1"/>
          <p:cNvSpPr/>
          <p:nvPr/>
        </p:nvSpPr>
        <p:spPr>
          <a:xfrm>
            <a:off x="252120" y="764704"/>
            <a:ext cx="8568952" cy="6309420"/>
          </a:xfrm>
          <a:prstGeom prst="rect">
            <a:avLst/>
          </a:prstGeom>
        </p:spPr>
        <p:txBody>
          <a:bodyPr wrap="square">
            <a:spAutoFit/>
          </a:bodyPr>
          <a:lstStyle/>
          <a:p>
            <a:r>
              <a:rPr lang="en-GB" sz="2400" b="1" dirty="0" smtClean="0">
                <a:solidFill>
                  <a:srgbClr val="FF0000"/>
                </a:solidFill>
              </a:rPr>
              <a:t>Limitations </a:t>
            </a:r>
            <a:r>
              <a:rPr lang="en-GB" sz="2400" b="1" dirty="0">
                <a:solidFill>
                  <a:srgbClr val="FF0000"/>
                </a:solidFill>
              </a:rPr>
              <a:t>of Passive </a:t>
            </a:r>
            <a:r>
              <a:rPr lang="en-GB" sz="2400" b="1" dirty="0" smtClean="0">
                <a:solidFill>
                  <a:srgbClr val="FF0000"/>
                </a:solidFill>
              </a:rPr>
              <a:t>Samplers (Including ANALYST®)</a:t>
            </a:r>
            <a:endParaRPr lang="en-GB" sz="2400" b="1" dirty="0">
              <a:solidFill>
                <a:srgbClr val="FF0000"/>
              </a:solidFill>
            </a:endParaRPr>
          </a:p>
          <a:p>
            <a:r>
              <a:rPr lang="en-GB" dirty="0" smtClean="0"/>
              <a:t>.</a:t>
            </a:r>
            <a:endParaRPr lang="en-GB" dirty="0"/>
          </a:p>
          <a:p>
            <a:pPr marL="285750" lvl="0" indent="-285750">
              <a:spcAft>
                <a:spcPts val="600"/>
              </a:spcAft>
              <a:buFont typeface="Wingdings" panose="05000000000000000000" pitchFamily="2" charset="2"/>
              <a:buChar char="Ø"/>
            </a:pPr>
            <a:r>
              <a:rPr lang="en-GB" dirty="0"/>
              <a:t>They are not suitable for sequential sampling where, after a certain amount of time, it is required to stop the sampling on a passive sampler and then to start sampling on a new one for another period of time.</a:t>
            </a:r>
          </a:p>
          <a:p>
            <a:pPr marL="285750" lvl="0" indent="-285750">
              <a:spcAft>
                <a:spcPts val="600"/>
              </a:spcAft>
              <a:buFont typeface="Wingdings" panose="05000000000000000000" pitchFamily="2" charset="2"/>
              <a:buChar char="Ø"/>
            </a:pPr>
            <a:r>
              <a:rPr lang="en-GB" dirty="0"/>
              <a:t>Passive samplers do not allow sampling for a fixed periods of time since, unless an operator remove them, they continue to sample pollutants from the air.</a:t>
            </a:r>
          </a:p>
          <a:p>
            <a:pPr marL="285750" lvl="0" indent="-285750">
              <a:spcAft>
                <a:spcPts val="600"/>
              </a:spcAft>
              <a:buFont typeface="Wingdings" panose="05000000000000000000" pitchFamily="2" charset="2"/>
              <a:buChar char="Ø"/>
            </a:pPr>
            <a:r>
              <a:rPr lang="en-GB" dirty="0"/>
              <a:t>They cannot be controlled on changing conditions related, for instance, to meteorological situations.</a:t>
            </a:r>
          </a:p>
          <a:p>
            <a:pPr marL="285750" lvl="0" indent="-285750">
              <a:spcAft>
                <a:spcPts val="600"/>
              </a:spcAft>
              <a:buFont typeface="Wingdings" panose="05000000000000000000" pitchFamily="2" charset="2"/>
              <a:buChar char="Ø"/>
            </a:pPr>
            <a:r>
              <a:rPr lang="en-GB" dirty="0"/>
              <a:t>They are always active. This limitation is very important since it does not allow to measure concentrations and expositions of important group of people according to their exposition to pollutants. For instance, monitoring in schools after lessons is not useful since it dilutes and confuses the data gathered during the students permanence</a:t>
            </a:r>
            <a:r>
              <a:rPr lang="en-GB" dirty="0" smtClean="0"/>
              <a:t>.</a:t>
            </a:r>
          </a:p>
          <a:p>
            <a:pPr marL="285750" lvl="0" indent="-285750">
              <a:buFont typeface="Wingdings" panose="05000000000000000000" pitchFamily="2" charset="2"/>
              <a:buChar char="Ø"/>
            </a:pPr>
            <a:endParaRPr lang="en-GB" dirty="0"/>
          </a:p>
          <a:p>
            <a:pPr algn="ctr"/>
            <a:r>
              <a:rPr lang="en-GB" sz="2400" b="1" dirty="0">
                <a:solidFill>
                  <a:srgbClr val="FF0000"/>
                </a:solidFill>
              </a:rPr>
              <a:t>In order to overcome these limitations, the </a:t>
            </a:r>
            <a:endParaRPr lang="en-GB" sz="2400" b="1" dirty="0" smtClean="0">
              <a:solidFill>
                <a:srgbClr val="FF0000"/>
              </a:solidFill>
            </a:endParaRPr>
          </a:p>
          <a:p>
            <a:pPr algn="ctr"/>
            <a:r>
              <a:rPr lang="en-GB" sz="2400" b="1" dirty="0" smtClean="0">
                <a:solidFill>
                  <a:srgbClr val="FF0000"/>
                </a:solidFill>
              </a:rPr>
              <a:t>PASSIVE </a:t>
            </a:r>
            <a:r>
              <a:rPr lang="en-GB" sz="2400" b="1" dirty="0">
                <a:solidFill>
                  <a:srgbClr val="FF0000"/>
                </a:solidFill>
              </a:rPr>
              <a:t>SAMPLER </a:t>
            </a:r>
            <a:r>
              <a:rPr lang="en-GB" sz="2400" b="1" dirty="0" smtClean="0">
                <a:solidFill>
                  <a:srgbClr val="FF0000"/>
                </a:solidFill>
              </a:rPr>
              <a:t>PAS06/15 </a:t>
            </a:r>
          </a:p>
          <a:p>
            <a:pPr algn="ctr"/>
            <a:r>
              <a:rPr lang="en-GB" sz="2400" b="1" dirty="0" smtClean="0">
                <a:solidFill>
                  <a:srgbClr val="FF0000"/>
                </a:solidFill>
              </a:rPr>
              <a:t>automatic sampler </a:t>
            </a:r>
            <a:r>
              <a:rPr lang="en-GB" sz="2400" b="1" dirty="0">
                <a:solidFill>
                  <a:srgbClr val="FF0000"/>
                </a:solidFill>
              </a:rPr>
              <a:t>was developed</a:t>
            </a:r>
          </a:p>
          <a:p>
            <a:pPr marL="285750" lvl="0" indent="-285750">
              <a:buFont typeface="Wingdings" panose="05000000000000000000" pitchFamily="2" charset="2"/>
              <a:buChar char="Ø"/>
            </a:pPr>
            <a:endParaRPr lang="en-GB" dirty="0"/>
          </a:p>
          <a:p>
            <a:pPr marL="285750" indent="-285750">
              <a:buFont typeface="Wingdings" panose="05000000000000000000" pitchFamily="2" charset="2"/>
              <a:buChar char="Ø"/>
            </a:pPr>
            <a:endParaRPr lang="en-GB" dirty="0" smtClean="0"/>
          </a:p>
          <a:p>
            <a:pPr marL="285750" indent="-285750">
              <a:buFont typeface="Wingdings" panose="05000000000000000000" pitchFamily="2" charset="2"/>
              <a:buChar char="Ø"/>
            </a:pPr>
            <a:endParaRPr lang="en-GB" dirty="0"/>
          </a:p>
        </p:txBody>
      </p:sp>
    </p:spTree>
    <p:extLst>
      <p:ext uri="{BB962C8B-B14F-4D97-AF65-F5344CB8AC3E}">
        <p14:creationId xmlns:p14="http://schemas.microsoft.com/office/powerpoint/2010/main" val="4696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6" name="Titolo 1"/>
          <p:cNvSpPr txBox="1">
            <a:spLocks/>
          </p:cNvSpPr>
          <p:nvPr/>
        </p:nvSpPr>
        <p:spPr>
          <a:xfrm>
            <a:off x="457200" y="274638"/>
            <a:ext cx="8229600" cy="1143000"/>
          </a:xfrm>
          <a:prstGeom prst="rect">
            <a:avLst/>
          </a:prstGeom>
        </p:spPr>
        <p:txBody>
          <a:bodyPr vert="horz" lIns="91408" tIns="45704" rIns="91408" bIns="45704" rtlCol="0" anchor="ctr">
            <a:normAutofit/>
          </a:bodyPr>
          <a:lstStyle>
            <a:lvl1pPr algn="ctr" defTabSz="914075" rtl="0" eaLnBrk="1" latinLnBrk="0" hangingPunct="1">
              <a:spcBef>
                <a:spcPct val="0"/>
              </a:spcBef>
              <a:buNone/>
              <a:defRPr sz="4400" kern="1200">
                <a:solidFill>
                  <a:schemeClr val="tx1"/>
                </a:solidFill>
                <a:latin typeface="+mj-lt"/>
                <a:ea typeface="+mj-ea"/>
                <a:cs typeface="+mj-cs"/>
              </a:defRPr>
            </a:lvl1pPr>
          </a:lstStyle>
          <a:p>
            <a:r>
              <a:rPr lang="en-GB" smtClean="0"/>
              <a:t>Basic of PAS 06/15</a:t>
            </a:r>
            <a:endParaRPr lang="en-GB" dirty="0"/>
          </a:p>
        </p:txBody>
      </p:sp>
      <p:grpSp>
        <p:nvGrpSpPr>
          <p:cNvPr id="10" name="Area di disegno 476"/>
          <p:cNvGrpSpPr/>
          <p:nvPr/>
        </p:nvGrpSpPr>
        <p:grpSpPr>
          <a:xfrm>
            <a:off x="2339752" y="1628800"/>
            <a:ext cx="4026535" cy="2324100"/>
            <a:chOff x="0" y="0"/>
            <a:chExt cx="4026535" cy="2324100"/>
          </a:xfrm>
        </p:grpSpPr>
        <p:sp>
          <p:nvSpPr>
            <p:cNvPr id="11" name="Rettangolo 10"/>
            <p:cNvSpPr/>
            <p:nvPr/>
          </p:nvSpPr>
          <p:spPr>
            <a:xfrm>
              <a:off x="0" y="0"/>
              <a:ext cx="4026535" cy="2324100"/>
            </a:xfrm>
            <a:prstGeom prst="rect">
              <a:avLst/>
            </a:prstGeom>
            <a:ln w="31750">
              <a:solidFill>
                <a:srgbClr val="008000"/>
              </a:solidFill>
            </a:ln>
          </p:spPr>
        </p:sp>
        <p:pic>
          <p:nvPicPr>
            <p:cNvPr id="12" name="Immagine 11"/>
            <p:cNvPicPr>
              <a:picLocks noChangeAspect="1"/>
            </p:cNvPicPr>
            <p:nvPr/>
          </p:nvPicPr>
          <p:blipFill rotWithShape="1">
            <a:blip r:embed="rId2"/>
            <a:srcRect r="26583"/>
            <a:stretch/>
          </p:blipFill>
          <p:spPr>
            <a:xfrm>
              <a:off x="0" y="1"/>
              <a:ext cx="3990975" cy="2288685"/>
            </a:xfrm>
            <a:prstGeom prst="rect">
              <a:avLst/>
            </a:prstGeom>
            <a:solidFill>
              <a:schemeClr val="tx2">
                <a:lumMod val="40000"/>
                <a:lumOff val="60000"/>
                <a:alpha val="70000"/>
              </a:schemeClr>
            </a:solidFill>
          </p:spPr>
        </p:pic>
      </p:grpSp>
      <p:sp>
        <p:nvSpPr>
          <p:cNvPr id="13" name="CasellaDiTesto 12"/>
          <p:cNvSpPr txBox="1"/>
          <p:nvPr/>
        </p:nvSpPr>
        <p:spPr>
          <a:xfrm>
            <a:off x="107504" y="4365103"/>
            <a:ext cx="4245812" cy="1323439"/>
          </a:xfrm>
          <a:prstGeom prst="rect">
            <a:avLst/>
          </a:prstGeom>
          <a:noFill/>
        </p:spPr>
        <p:txBody>
          <a:bodyPr wrap="square" rtlCol="0">
            <a:spAutoFit/>
          </a:bodyPr>
          <a:lstStyle/>
          <a:p>
            <a:r>
              <a:rPr lang="en-GB" sz="2000" dirty="0" smtClean="0"/>
              <a:t>1 Rotating plate with plugs</a:t>
            </a:r>
          </a:p>
          <a:p>
            <a:r>
              <a:rPr lang="en-GB" sz="2000" dirty="0" smtClean="0"/>
              <a:t>2 Fixed plate with passive samplers</a:t>
            </a:r>
          </a:p>
          <a:p>
            <a:r>
              <a:rPr lang="en-GB" sz="2000" dirty="0" smtClean="0"/>
              <a:t>3 Shock adsorbing felt</a:t>
            </a:r>
          </a:p>
          <a:p>
            <a:r>
              <a:rPr lang="en-GB" sz="2000" dirty="0" smtClean="0"/>
              <a:t>5 Precision optical position sensor</a:t>
            </a:r>
            <a:endParaRPr lang="en-GB" sz="2000" dirty="0"/>
          </a:p>
        </p:txBody>
      </p:sp>
      <p:sp>
        <p:nvSpPr>
          <p:cNvPr id="3" name="Ovale 2"/>
          <p:cNvSpPr/>
          <p:nvPr/>
        </p:nvSpPr>
        <p:spPr>
          <a:xfrm rot="352427">
            <a:off x="3352253" y="3068732"/>
            <a:ext cx="432000" cy="108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e 13"/>
          <p:cNvSpPr/>
          <p:nvPr/>
        </p:nvSpPr>
        <p:spPr>
          <a:xfrm rot="649731">
            <a:off x="4864425" y="3248183"/>
            <a:ext cx="432000" cy="108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Connettore 2 17"/>
          <p:cNvCxnSpPr>
            <a:endCxn id="3" idx="5"/>
          </p:cNvCxnSpPr>
          <p:nvPr/>
        </p:nvCxnSpPr>
        <p:spPr>
          <a:xfrm flipH="1" flipV="1">
            <a:off x="3716278" y="3176346"/>
            <a:ext cx="946519" cy="212486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flipH="1" flipV="1">
            <a:off x="4353316" y="3300239"/>
            <a:ext cx="309481" cy="1280889"/>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26" name="CasellaDiTesto 25"/>
          <p:cNvSpPr txBox="1"/>
          <p:nvPr/>
        </p:nvSpPr>
        <p:spPr>
          <a:xfrm>
            <a:off x="4693447" y="4363158"/>
            <a:ext cx="3602306" cy="369332"/>
          </a:xfrm>
          <a:prstGeom prst="rect">
            <a:avLst/>
          </a:prstGeom>
          <a:noFill/>
        </p:spPr>
        <p:txBody>
          <a:bodyPr wrap="square" rtlCol="0">
            <a:spAutoFit/>
          </a:bodyPr>
          <a:lstStyle/>
          <a:p>
            <a:r>
              <a:rPr lang="en-GB" dirty="0" smtClean="0"/>
              <a:t>HOLES – Analyst on Sampling</a:t>
            </a:r>
            <a:endParaRPr lang="en-GB" dirty="0"/>
          </a:p>
        </p:txBody>
      </p:sp>
      <p:sp>
        <p:nvSpPr>
          <p:cNvPr id="27" name="CasellaDiTesto 26"/>
          <p:cNvSpPr txBox="1"/>
          <p:nvPr/>
        </p:nvSpPr>
        <p:spPr>
          <a:xfrm>
            <a:off x="4721530" y="5116543"/>
            <a:ext cx="3602306" cy="369332"/>
          </a:xfrm>
          <a:prstGeom prst="rect">
            <a:avLst/>
          </a:prstGeom>
          <a:noFill/>
        </p:spPr>
        <p:txBody>
          <a:bodyPr wrap="square" rtlCol="0">
            <a:spAutoFit/>
          </a:bodyPr>
          <a:lstStyle/>
          <a:p>
            <a:r>
              <a:rPr lang="en-GB" dirty="0" smtClean="0"/>
              <a:t>PLUGS – Analyst not Sampling</a:t>
            </a:r>
            <a:endParaRPr lang="en-GB" dirty="0"/>
          </a:p>
        </p:txBody>
      </p:sp>
      <p:sp>
        <p:nvSpPr>
          <p:cNvPr id="28" name="Cilindro 27"/>
          <p:cNvSpPr/>
          <p:nvPr/>
        </p:nvSpPr>
        <p:spPr>
          <a:xfrm rot="900000">
            <a:off x="3554278" y="2169878"/>
            <a:ext cx="324000" cy="288000"/>
          </a:xfrm>
          <a:prstGeom prst="ca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Cilindro 28"/>
          <p:cNvSpPr/>
          <p:nvPr/>
        </p:nvSpPr>
        <p:spPr>
          <a:xfrm rot="900000">
            <a:off x="4385067" y="2350902"/>
            <a:ext cx="324000" cy="288000"/>
          </a:xfrm>
          <a:prstGeom prst="ca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2863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pic>
        <p:nvPicPr>
          <p:cNvPr id="3074" name="Picture 2" descr="C:\Users\Allegrini\Desktop\STRUMENTI ENVINT\CAMPIONATORE PASSIVI\Foto Ott17\20171003_1508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620322"/>
            <a:ext cx="2027135" cy="3600000"/>
          </a:xfrm>
          <a:prstGeom prst="rect">
            <a:avLst/>
          </a:prstGeom>
          <a:noFill/>
          <a:ln w="31750">
            <a:solidFill>
              <a:srgbClr val="006600"/>
            </a:solidFill>
          </a:ln>
          <a:extLst>
            <a:ext uri="{909E8E84-426E-40DD-AFC4-6F175D3DCCD1}">
              <a14:hiddenFill xmlns:a14="http://schemas.microsoft.com/office/drawing/2010/main">
                <a:solidFill>
                  <a:srgbClr val="FFFFFF"/>
                </a:solidFill>
              </a14:hiddenFill>
            </a:ext>
          </a:extLst>
        </p:spPr>
      </p:pic>
      <p:pic>
        <p:nvPicPr>
          <p:cNvPr id="3075" name="Picture 3" descr="C:\Users\Allegrini\Desktop\STRUMENTI ENVINT\CAMPIONATORE PASSIVI\Foto Ott17\20171003_150647 ridi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92696"/>
            <a:ext cx="2528933" cy="3600000"/>
          </a:xfrm>
          <a:prstGeom prst="rect">
            <a:avLst/>
          </a:prstGeom>
          <a:noFill/>
          <a:ln w="31750">
            <a:solidFill>
              <a:srgbClr val="006600"/>
            </a:solidFill>
          </a:ln>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3037482" y="277197"/>
            <a:ext cx="3478734" cy="584775"/>
          </a:xfrm>
          <a:prstGeom prst="rect">
            <a:avLst/>
          </a:prstGeom>
          <a:noFill/>
        </p:spPr>
        <p:txBody>
          <a:bodyPr wrap="square" rtlCol="0">
            <a:spAutoFit/>
          </a:bodyPr>
          <a:lstStyle/>
          <a:p>
            <a:pPr algn="ctr"/>
            <a:r>
              <a:rPr lang="en-GB" sz="3200" b="1" dirty="0" smtClean="0">
                <a:solidFill>
                  <a:srgbClr val="006600"/>
                </a:solidFill>
              </a:rPr>
              <a:t>ENVINT PAS06/15</a:t>
            </a:r>
            <a:endParaRPr lang="en-GB" sz="3200" b="1" dirty="0">
              <a:solidFill>
                <a:srgbClr val="006600"/>
              </a:solidFill>
            </a:endParaRPr>
          </a:p>
        </p:txBody>
      </p:sp>
      <p:sp>
        <p:nvSpPr>
          <p:cNvPr id="3" name="CasellaDiTesto 2"/>
          <p:cNvSpPr txBox="1"/>
          <p:nvPr/>
        </p:nvSpPr>
        <p:spPr>
          <a:xfrm>
            <a:off x="4920294" y="1552367"/>
            <a:ext cx="1440160" cy="646331"/>
          </a:xfrm>
          <a:prstGeom prst="rect">
            <a:avLst/>
          </a:prstGeom>
          <a:noFill/>
        </p:spPr>
        <p:txBody>
          <a:bodyPr wrap="square" rtlCol="0">
            <a:spAutoFit/>
          </a:bodyPr>
          <a:lstStyle/>
          <a:p>
            <a:pPr algn="ctr"/>
            <a:r>
              <a:rPr lang="en-GB" dirty="0" smtClean="0"/>
              <a:t>Electronics &amp; Sensors</a:t>
            </a:r>
            <a:endParaRPr lang="en-GB" dirty="0"/>
          </a:p>
        </p:txBody>
      </p:sp>
      <p:sp>
        <p:nvSpPr>
          <p:cNvPr id="10" name="CasellaDiTesto 9"/>
          <p:cNvSpPr txBox="1"/>
          <p:nvPr/>
        </p:nvSpPr>
        <p:spPr>
          <a:xfrm>
            <a:off x="5220072" y="2308030"/>
            <a:ext cx="1008112" cy="369332"/>
          </a:xfrm>
          <a:prstGeom prst="rect">
            <a:avLst/>
          </a:prstGeom>
          <a:noFill/>
        </p:spPr>
        <p:txBody>
          <a:bodyPr wrap="square" rtlCol="0">
            <a:spAutoFit/>
          </a:bodyPr>
          <a:lstStyle/>
          <a:p>
            <a:r>
              <a:rPr lang="en-GB" dirty="0" smtClean="0"/>
              <a:t>Battery</a:t>
            </a:r>
            <a:endParaRPr lang="en-GB" dirty="0"/>
          </a:p>
        </p:txBody>
      </p:sp>
      <p:sp>
        <p:nvSpPr>
          <p:cNvPr id="11" name="CasellaDiTesto 10"/>
          <p:cNvSpPr txBox="1"/>
          <p:nvPr/>
        </p:nvSpPr>
        <p:spPr>
          <a:xfrm>
            <a:off x="6516216" y="4165664"/>
            <a:ext cx="1638795" cy="646331"/>
          </a:xfrm>
          <a:prstGeom prst="rect">
            <a:avLst/>
          </a:prstGeom>
          <a:noFill/>
        </p:spPr>
        <p:txBody>
          <a:bodyPr wrap="square" rtlCol="0">
            <a:spAutoFit/>
          </a:bodyPr>
          <a:lstStyle/>
          <a:p>
            <a:r>
              <a:rPr lang="en-GB" dirty="0" smtClean="0"/>
              <a:t>Fixed plate with samplers</a:t>
            </a:r>
            <a:endParaRPr lang="en-GB" dirty="0"/>
          </a:p>
        </p:txBody>
      </p:sp>
      <p:sp>
        <p:nvSpPr>
          <p:cNvPr id="12" name="CasellaDiTesto 11"/>
          <p:cNvSpPr txBox="1"/>
          <p:nvPr/>
        </p:nvSpPr>
        <p:spPr>
          <a:xfrm>
            <a:off x="5004048" y="3059668"/>
            <a:ext cx="1440160" cy="369332"/>
          </a:xfrm>
          <a:prstGeom prst="rect">
            <a:avLst/>
          </a:prstGeom>
          <a:noFill/>
        </p:spPr>
        <p:txBody>
          <a:bodyPr wrap="square" rtlCol="0">
            <a:spAutoFit/>
          </a:bodyPr>
          <a:lstStyle/>
          <a:p>
            <a:r>
              <a:rPr lang="en-GB" dirty="0" smtClean="0"/>
              <a:t>Motors</a:t>
            </a:r>
            <a:endParaRPr lang="en-GB" dirty="0"/>
          </a:p>
        </p:txBody>
      </p:sp>
      <p:cxnSp>
        <p:nvCxnSpPr>
          <p:cNvPr id="5" name="Connettore 2 4"/>
          <p:cNvCxnSpPr/>
          <p:nvPr/>
        </p:nvCxnSpPr>
        <p:spPr>
          <a:xfrm>
            <a:off x="6228184" y="2492696"/>
            <a:ext cx="1008112" cy="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a:stCxn id="3" idx="3"/>
          </p:cNvCxnSpPr>
          <p:nvPr/>
        </p:nvCxnSpPr>
        <p:spPr>
          <a:xfrm>
            <a:off x="6360454" y="1875533"/>
            <a:ext cx="1163874" cy="23975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flipV="1">
            <a:off x="5917803" y="2677362"/>
            <a:ext cx="1828004" cy="5669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flipV="1">
            <a:off x="7335614" y="3446606"/>
            <a:ext cx="1052810" cy="71905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2" name="CasellaDiTesto 21"/>
          <p:cNvSpPr txBox="1"/>
          <p:nvPr/>
        </p:nvSpPr>
        <p:spPr>
          <a:xfrm>
            <a:off x="3519189" y="2308030"/>
            <a:ext cx="864096" cy="369332"/>
          </a:xfrm>
          <a:prstGeom prst="rect">
            <a:avLst/>
          </a:prstGeom>
          <a:noFill/>
        </p:spPr>
        <p:txBody>
          <a:bodyPr wrap="square" rtlCol="0">
            <a:spAutoFit/>
          </a:bodyPr>
          <a:lstStyle/>
          <a:p>
            <a:r>
              <a:rPr lang="en-GB" dirty="0" smtClean="0"/>
              <a:t>Cover</a:t>
            </a:r>
            <a:endParaRPr lang="en-GB" dirty="0"/>
          </a:p>
        </p:txBody>
      </p:sp>
      <p:cxnSp>
        <p:nvCxnSpPr>
          <p:cNvPr id="24" name="Connettore 2 23"/>
          <p:cNvCxnSpPr>
            <a:stCxn id="22" idx="1"/>
          </p:cNvCxnSpPr>
          <p:nvPr/>
        </p:nvCxnSpPr>
        <p:spPr>
          <a:xfrm flipH="1" flipV="1">
            <a:off x="2555776" y="2214440"/>
            <a:ext cx="963413" cy="2782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8" name="CasellaDiTesto 27"/>
          <p:cNvSpPr txBox="1"/>
          <p:nvPr/>
        </p:nvSpPr>
        <p:spPr>
          <a:xfrm>
            <a:off x="3441354" y="3446606"/>
            <a:ext cx="1778718" cy="646331"/>
          </a:xfrm>
          <a:prstGeom prst="rect">
            <a:avLst/>
          </a:prstGeom>
          <a:noFill/>
        </p:spPr>
        <p:txBody>
          <a:bodyPr wrap="square" rtlCol="0">
            <a:spAutoFit/>
          </a:bodyPr>
          <a:lstStyle/>
          <a:p>
            <a:pPr algn="ctr"/>
            <a:r>
              <a:rPr lang="en-GB" dirty="0" smtClean="0"/>
              <a:t>Anti-turbulence Shield</a:t>
            </a:r>
            <a:endParaRPr lang="en-GB" dirty="0"/>
          </a:p>
        </p:txBody>
      </p:sp>
      <p:cxnSp>
        <p:nvCxnSpPr>
          <p:cNvPr id="29" name="Connettore 2 28"/>
          <p:cNvCxnSpPr>
            <a:stCxn id="28" idx="1"/>
          </p:cNvCxnSpPr>
          <p:nvPr/>
        </p:nvCxnSpPr>
        <p:spPr>
          <a:xfrm flipH="1" flipV="1">
            <a:off x="2224736" y="3667010"/>
            <a:ext cx="1216618" cy="1027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1" name="CasellaDiTesto 30"/>
          <p:cNvSpPr txBox="1"/>
          <p:nvPr/>
        </p:nvSpPr>
        <p:spPr>
          <a:xfrm>
            <a:off x="899592" y="4811995"/>
            <a:ext cx="2520280" cy="1200329"/>
          </a:xfrm>
          <a:prstGeom prst="rect">
            <a:avLst/>
          </a:prstGeom>
          <a:noFill/>
        </p:spPr>
        <p:txBody>
          <a:bodyPr wrap="square" rtlCol="0">
            <a:spAutoFit/>
          </a:bodyPr>
          <a:lstStyle/>
          <a:p>
            <a:r>
              <a:rPr lang="en-GB" sz="2400" dirty="0" smtClean="0"/>
              <a:t>H= 17 cm</a:t>
            </a:r>
          </a:p>
          <a:p>
            <a:r>
              <a:rPr lang="en-GB" sz="2400" dirty="0" smtClean="0"/>
              <a:t>Diam. = 20 cm</a:t>
            </a:r>
          </a:p>
          <a:p>
            <a:r>
              <a:rPr lang="en-GB" sz="2400" dirty="0" smtClean="0"/>
              <a:t>Weight = 1.5 Kg</a:t>
            </a:r>
            <a:endParaRPr lang="en-GB" sz="2400" dirty="0"/>
          </a:p>
        </p:txBody>
      </p:sp>
    </p:spTree>
    <p:extLst>
      <p:ext uri="{BB962C8B-B14F-4D97-AF65-F5344CB8AC3E}">
        <p14:creationId xmlns:p14="http://schemas.microsoft.com/office/powerpoint/2010/main" val="2680690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6" name="Titolo 1"/>
          <p:cNvSpPr txBox="1">
            <a:spLocks/>
          </p:cNvSpPr>
          <p:nvPr/>
        </p:nvSpPr>
        <p:spPr>
          <a:xfrm>
            <a:off x="457200" y="274638"/>
            <a:ext cx="8229600" cy="1143000"/>
          </a:xfrm>
          <a:prstGeom prst="rect">
            <a:avLst/>
          </a:prstGeom>
        </p:spPr>
        <p:txBody>
          <a:bodyPr vert="horz" lIns="91408" tIns="45704" rIns="91408" bIns="45704" rtlCol="0" anchor="ctr">
            <a:normAutofit/>
          </a:bodyPr>
          <a:lstStyle>
            <a:lvl1pPr algn="ctr" defTabSz="914075" rtl="0" eaLnBrk="1" latinLnBrk="0" hangingPunct="1">
              <a:spcBef>
                <a:spcPct val="0"/>
              </a:spcBef>
              <a:buNone/>
              <a:defRPr sz="4400" kern="1200">
                <a:solidFill>
                  <a:schemeClr val="tx1"/>
                </a:solidFill>
                <a:latin typeface="+mj-lt"/>
                <a:ea typeface="+mj-ea"/>
                <a:cs typeface="+mj-cs"/>
              </a:defRPr>
            </a:lvl1pPr>
          </a:lstStyle>
          <a:p>
            <a:r>
              <a:rPr lang="en-GB" b="1" dirty="0" smtClean="0"/>
              <a:t>Features of PAS 06/15</a:t>
            </a:r>
            <a:endParaRPr lang="en-GB" dirty="0"/>
          </a:p>
        </p:txBody>
      </p:sp>
      <p:sp>
        <p:nvSpPr>
          <p:cNvPr id="10" name="Segnaposto contenuto 2"/>
          <p:cNvSpPr txBox="1">
            <a:spLocks/>
          </p:cNvSpPr>
          <p:nvPr/>
        </p:nvSpPr>
        <p:spPr>
          <a:xfrm>
            <a:off x="457200" y="1600203"/>
            <a:ext cx="8229600" cy="4061046"/>
          </a:xfrm>
          <a:prstGeom prst="rect">
            <a:avLst/>
          </a:prstGeom>
        </p:spPr>
        <p:txBody>
          <a:bodyPr vert="horz" lIns="91408" tIns="45704" rIns="91408" bIns="45704" rtlCol="0">
            <a:normAutofit lnSpcReduction="10000"/>
          </a:bodyPr>
          <a:lstStyle>
            <a:lvl1pPr marL="0" indent="0" algn="ctr" defTabSz="914075"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038" indent="0" algn="ctr" defTabSz="914075"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075" indent="0" algn="ctr" defTabSz="914075"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112"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150"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188"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25"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262"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00" indent="0" algn="ctr" defTabSz="914075"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buFont typeface="Wingdings" panose="05000000000000000000" pitchFamily="2" charset="2"/>
              <a:buChar char="Ø"/>
            </a:pPr>
            <a:r>
              <a:rPr lang="en-GB" sz="2000" dirty="0">
                <a:solidFill>
                  <a:schemeClr val="tx1"/>
                </a:solidFill>
              </a:rPr>
              <a:t>Automatic sequential sampling of passive samplers. </a:t>
            </a:r>
          </a:p>
          <a:p>
            <a:pPr algn="l">
              <a:spcBef>
                <a:spcPts val="0"/>
              </a:spcBef>
              <a:spcAft>
                <a:spcPts val="600"/>
              </a:spcAft>
              <a:buFont typeface="Wingdings" panose="05000000000000000000" pitchFamily="2" charset="2"/>
              <a:buChar char="Ø"/>
            </a:pPr>
            <a:r>
              <a:rPr lang="en-GB" sz="2000" dirty="0" smtClean="0">
                <a:solidFill>
                  <a:schemeClr val="tx1"/>
                </a:solidFill>
              </a:rPr>
              <a:t>Start simultaneously the sampling in all sampling sites through date and time programming.</a:t>
            </a:r>
          </a:p>
          <a:p>
            <a:pPr algn="l">
              <a:spcBef>
                <a:spcPts val="0"/>
              </a:spcBef>
              <a:spcAft>
                <a:spcPts val="600"/>
              </a:spcAft>
              <a:buFont typeface="Wingdings" panose="05000000000000000000" pitchFamily="2" charset="2"/>
              <a:buChar char="Ø"/>
            </a:pPr>
            <a:r>
              <a:rPr lang="en-GB" sz="2000" dirty="0" smtClean="0">
                <a:solidFill>
                  <a:schemeClr val="tx1"/>
                </a:solidFill>
              </a:rPr>
              <a:t>Automatic sampling according to accumulation on fixed time intervals. </a:t>
            </a:r>
          </a:p>
          <a:p>
            <a:pPr algn="l">
              <a:spcBef>
                <a:spcPts val="0"/>
              </a:spcBef>
              <a:spcAft>
                <a:spcPts val="600"/>
              </a:spcAft>
              <a:buFont typeface="Wingdings" panose="05000000000000000000" pitchFamily="2" charset="2"/>
              <a:buChar char="Ø"/>
            </a:pPr>
            <a:r>
              <a:rPr lang="en-GB" sz="2000" dirty="0" smtClean="0">
                <a:solidFill>
                  <a:schemeClr val="tx1"/>
                </a:solidFill>
              </a:rPr>
              <a:t>Start or interrupt sampling in presence of pre-defined conditions (up to 3 digital inputs meaning up to 8 different conditions).</a:t>
            </a:r>
          </a:p>
          <a:p>
            <a:pPr algn="l">
              <a:spcBef>
                <a:spcPts val="0"/>
              </a:spcBef>
              <a:spcAft>
                <a:spcPts val="600"/>
              </a:spcAft>
              <a:buFont typeface="Wingdings" panose="05000000000000000000" pitchFamily="2" charset="2"/>
              <a:buChar char="Ø"/>
            </a:pPr>
            <a:r>
              <a:rPr lang="en-GB" sz="2000" dirty="0" smtClean="0">
                <a:solidFill>
                  <a:schemeClr val="tx1"/>
                </a:solidFill>
              </a:rPr>
              <a:t>Sampling one or more passive samplers according to meteorological variables such as wind speed or wind direction.</a:t>
            </a:r>
          </a:p>
          <a:p>
            <a:pPr algn="l">
              <a:spcBef>
                <a:spcPts val="0"/>
              </a:spcBef>
              <a:spcAft>
                <a:spcPts val="600"/>
              </a:spcAft>
              <a:buFont typeface="Wingdings" panose="05000000000000000000" pitchFamily="2" charset="2"/>
              <a:buChar char="Ø"/>
            </a:pPr>
            <a:r>
              <a:rPr lang="en-GB" sz="2000" dirty="0" smtClean="0">
                <a:solidFill>
                  <a:schemeClr val="tx1"/>
                </a:solidFill>
              </a:rPr>
              <a:t>Automatically records of environmental parameters T, RH (and P)</a:t>
            </a:r>
          </a:p>
          <a:p>
            <a:pPr algn="l">
              <a:spcBef>
                <a:spcPts val="0"/>
              </a:spcBef>
              <a:spcAft>
                <a:spcPts val="600"/>
              </a:spcAft>
              <a:buFont typeface="Wingdings" panose="05000000000000000000" pitchFamily="2" charset="2"/>
              <a:buChar char="Ø"/>
            </a:pPr>
            <a:r>
              <a:rPr lang="en-GB" sz="2000" dirty="0" smtClean="0">
                <a:solidFill>
                  <a:schemeClr val="tx1"/>
                </a:solidFill>
              </a:rPr>
              <a:t>Monitors and collect data by several analog inputs by I</a:t>
            </a:r>
            <a:r>
              <a:rPr lang="en-GB" sz="2000" baseline="30000" dirty="0" smtClean="0">
                <a:solidFill>
                  <a:schemeClr val="tx1"/>
                </a:solidFill>
              </a:rPr>
              <a:t>2</a:t>
            </a:r>
            <a:r>
              <a:rPr lang="en-GB" sz="2000" dirty="0" smtClean="0">
                <a:solidFill>
                  <a:schemeClr val="tx1"/>
                </a:solidFill>
              </a:rPr>
              <a:t>C interface</a:t>
            </a:r>
          </a:p>
          <a:p>
            <a:pPr algn="l">
              <a:spcBef>
                <a:spcPts val="0"/>
              </a:spcBef>
              <a:spcAft>
                <a:spcPts val="600"/>
              </a:spcAft>
              <a:buFont typeface="Wingdings" panose="05000000000000000000" pitchFamily="2" charset="2"/>
              <a:buChar char="Ø"/>
            </a:pPr>
            <a:r>
              <a:rPr lang="en-GB" sz="2000" dirty="0" smtClean="0">
                <a:solidFill>
                  <a:schemeClr val="tx1"/>
                </a:solidFill>
              </a:rPr>
              <a:t>Simple connections though </a:t>
            </a:r>
            <a:r>
              <a:rPr lang="en-GB" sz="2000" dirty="0" err="1" smtClean="0">
                <a:solidFill>
                  <a:schemeClr val="tx1"/>
                </a:solidFill>
              </a:rPr>
              <a:t>Wi-FI</a:t>
            </a:r>
            <a:r>
              <a:rPr lang="en-GB" sz="2000" dirty="0" smtClean="0">
                <a:solidFill>
                  <a:schemeClr val="tx1"/>
                </a:solidFill>
              </a:rPr>
              <a:t> and Android OS Tablets for programing and data download</a:t>
            </a:r>
          </a:p>
          <a:p>
            <a:pPr algn="l">
              <a:buFont typeface="Wingdings" panose="05000000000000000000" pitchFamily="2" charset="2"/>
              <a:buChar char="Ø"/>
            </a:pPr>
            <a:endParaRPr lang="en-GB" sz="2000" dirty="0" smtClean="0">
              <a:solidFill>
                <a:schemeClr val="tx1"/>
              </a:solidFill>
            </a:endParaRPr>
          </a:p>
          <a:p>
            <a:pPr algn="l"/>
            <a:endParaRPr lang="en-GB" sz="2800" dirty="0">
              <a:solidFill>
                <a:schemeClr val="tx1"/>
              </a:solidFill>
            </a:endParaRPr>
          </a:p>
        </p:txBody>
      </p:sp>
    </p:spTree>
    <p:extLst>
      <p:ext uri="{BB962C8B-B14F-4D97-AF65-F5344CB8AC3E}">
        <p14:creationId xmlns:p14="http://schemas.microsoft.com/office/powerpoint/2010/main" val="2481528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1576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8"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238"/>
            <a:endParaRPr lang="en-GB" dirty="0">
              <a:solidFill>
                <a:prstClr val="black"/>
              </a:solidFill>
            </a:endParaRPr>
          </a:p>
        </p:txBody>
      </p:sp>
      <p:sp>
        <p:nvSpPr>
          <p:cNvPr id="9" name="Rectangle 6"/>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dirty="0">
              <a:solidFill>
                <a:prstClr val="black"/>
              </a:solidFill>
              <a:latin typeface="Arial" pitchFamily="34" charset="0"/>
              <a:cs typeface="Arial" pitchFamily="34" charset="0"/>
            </a:endParaRPr>
          </a:p>
        </p:txBody>
      </p:sp>
      <p:sp>
        <p:nvSpPr>
          <p:cNvPr id="11" name="Titolo 1"/>
          <p:cNvSpPr txBox="1">
            <a:spLocks/>
          </p:cNvSpPr>
          <p:nvPr/>
        </p:nvSpPr>
        <p:spPr>
          <a:xfrm>
            <a:off x="429041" y="15766"/>
            <a:ext cx="8229600" cy="748938"/>
          </a:xfrm>
          <a:prstGeom prst="rect">
            <a:avLst/>
          </a:prstGeom>
        </p:spPr>
        <p:txBody>
          <a:bodyPr vert="horz" lIns="91408" tIns="45704" rIns="91408" bIns="45704" rtlCol="0" anchor="ctr">
            <a:normAutofit lnSpcReduction="10000"/>
          </a:bodyPr>
          <a:lstStyle>
            <a:lvl1pPr algn="ctr" defTabSz="914075" rtl="0" eaLnBrk="1" latinLnBrk="0" hangingPunct="1">
              <a:spcBef>
                <a:spcPct val="0"/>
              </a:spcBef>
              <a:buNone/>
              <a:defRPr sz="4400" kern="1200">
                <a:solidFill>
                  <a:schemeClr val="tx1"/>
                </a:solidFill>
                <a:latin typeface="+mj-lt"/>
                <a:ea typeface="+mj-ea"/>
                <a:cs typeface="+mj-cs"/>
              </a:defRPr>
            </a:lvl1pPr>
          </a:lstStyle>
          <a:p>
            <a:r>
              <a:rPr lang="en-GB" b="1" dirty="0" smtClean="0"/>
              <a:t>Applications</a:t>
            </a:r>
            <a:endParaRPr lang="en-GB" dirty="0"/>
          </a:p>
        </p:txBody>
      </p:sp>
      <p:sp>
        <p:nvSpPr>
          <p:cNvPr id="2" name="CasellaDiTesto 1"/>
          <p:cNvSpPr txBox="1"/>
          <p:nvPr/>
        </p:nvSpPr>
        <p:spPr>
          <a:xfrm>
            <a:off x="132101" y="727493"/>
            <a:ext cx="8823479" cy="6324808"/>
          </a:xfrm>
          <a:prstGeom prst="rect">
            <a:avLst/>
          </a:prstGeom>
          <a:noFill/>
        </p:spPr>
        <p:txBody>
          <a:bodyPr wrap="square" rtlCol="0">
            <a:spAutoFit/>
          </a:bodyPr>
          <a:lstStyle/>
          <a:p>
            <a:pPr marL="285750" lvl="0" indent="-285750">
              <a:spcAft>
                <a:spcPts val="600"/>
              </a:spcAft>
              <a:buFont typeface="Wingdings" panose="05000000000000000000" pitchFamily="2" charset="2"/>
              <a:buChar char="Ø"/>
            </a:pPr>
            <a:r>
              <a:rPr lang="en-GB" dirty="0"/>
              <a:t>Sequential sampling in air quality measurement. </a:t>
            </a:r>
            <a:endParaRPr lang="en-GB" dirty="0" smtClean="0"/>
          </a:p>
          <a:p>
            <a:pPr marL="285750" lvl="0" indent="-285750">
              <a:spcAft>
                <a:spcPts val="600"/>
              </a:spcAft>
              <a:buFont typeface="Wingdings" panose="05000000000000000000" pitchFamily="2" charset="2"/>
              <a:buChar char="Ø"/>
            </a:pPr>
            <a:r>
              <a:rPr lang="en-GB" dirty="0" smtClean="0"/>
              <a:t>Air quality Monitoring in sites </a:t>
            </a:r>
            <a:r>
              <a:rPr lang="en-GB" dirty="0"/>
              <a:t>not served by conventional monitoring stations. </a:t>
            </a:r>
            <a:endParaRPr lang="en-GB" dirty="0" smtClean="0"/>
          </a:p>
          <a:p>
            <a:pPr marL="285750" lvl="0" indent="-285750">
              <a:spcAft>
                <a:spcPts val="600"/>
              </a:spcAft>
              <a:buFont typeface="Wingdings" panose="05000000000000000000" pitchFamily="2" charset="2"/>
              <a:buChar char="Ø"/>
            </a:pPr>
            <a:r>
              <a:rPr lang="en-GB" dirty="0" smtClean="0"/>
              <a:t>Classification </a:t>
            </a:r>
            <a:r>
              <a:rPr lang="en-GB" dirty="0"/>
              <a:t>of a site. Monitoring of two or three pollutant may give indication about the nature of the monitoring site (Urban industrial, background, etc.)</a:t>
            </a:r>
          </a:p>
          <a:p>
            <a:pPr marL="285750" lvl="0" indent="-285750">
              <a:spcAft>
                <a:spcPts val="600"/>
              </a:spcAft>
              <a:buFont typeface="Wingdings" panose="05000000000000000000" pitchFamily="2" charset="2"/>
              <a:buChar char="Ø"/>
            </a:pPr>
            <a:r>
              <a:rPr lang="en-GB" dirty="0"/>
              <a:t>Space integration of air pollution data. </a:t>
            </a:r>
            <a:r>
              <a:rPr lang="en-GB" dirty="0" smtClean="0"/>
              <a:t>Spatial </a:t>
            </a:r>
            <a:r>
              <a:rPr lang="en-GB" dirty="0"/>
              <a:t>mapping of atmospheric pollution. A number of sampling sites may give some useful representation about the occurrence of pollutants in selected sites. This is for instance the case of industries, incinerators, dumps and landfill sites, etc</a:t>
            </a:r>
            <a:r>
              <a:rPr lang="en-GB" dirty="0" smtClean="0"/>
              <a:t>.)</a:t>
            </a:r>
            <a:endParaRPr lang="en-GB" dirty="0"/>
          </a:p>
          <a:p>
            <a:pPr marL="285750" lvl="0" indent="-285750">
              <a:spcAft>
                <a:spcPts val="600"/>
              </a:spcAft>
              <a:buFont typeface="Wingdings" panose="05000000000000000000" pitchFamily="2" charset="2"/>
              <a:buChar char="Ø"/>
            </a:pPr>
            <a:r>
              <a:rPr lang="en-GB" dirty="0"/>
              <a:t>Ozone monitoring by selecting a sample for the central part of the day and another passive sampler for the other periods of the day</a:t>
            </a:r>
            <a:r>
              <a:rPr lang="en-GB" dirty="0" smtClean="0"/>
              <a:t>.</a:t>
            </a:r>
            <a:endParaRPr lang="en-GB" dirty="0"/>
          </a:p>
          <a:p>
            <a:pPr marL="285750" lvl="0" indent="-285750">
              <a:spcAft>
                <a:spcPts val="600"/>
              </a:spcAft>
              <a:buFont typeface="Wingdings" panose="05000000000000000000" pitchFamily="2" charset="2"/>
              <a:buChar char="Ø"/>
            </a:pPr>
            <a:r>
              <a:rPr lang="en-GB" dirty="0"/>
              <a:t>Exposure monitoring: activation of ENVINT PAS06/15 according to the presence or absence of people. This is the case for schools, working sites etc.</a:t>
            </a:r>
          </a:p>
          <a:p>
            <a:pPr marL="285750" lvl="0" indent="-285750">
              <a:spcAft>
                <a:spcPts val="600"/>
              </a:spcAft>
              <a:buFont typeface="Wingdings" panose="05000000000000000000" pitchFamily="2" charset="2"/>
              <a:buChar char="Ø"/>
            </a:pPr>
            <a:r>
              <a:rPr lang="en-GB" dirty="0"/>
              <a:t>Sampling on events. This means that passive samplers are selected according to events which are sensed by ENVINT PAS06/15 as external logical conditions. Up to eight conditions may be programmed in combination with the basic time programming.</a:t>
            </a:r>
          </a:p>
          <a:p>
            <a:pPr marL="285750" lvl="0" indent="-285750">
              <a:spcAft>
                <a:spcPts val="600"/>
              </a:spcAft>
              <a:buFont typeface="Wingdings" panose="05000000000000000000" pitchFamily="2" charset="2"/>
              <a:buChar char="Ø"/>
            </a:pPr>
            <a:r>
              <a:rPr lang="en-GB" dirty="0"/>
              <a:t>Sick building syndrome will be easily characterised by programming passive samplers during building use or under specific conditions (temperature, humidity, etc.)</a:t>
            </a:r>
          </a:p>
          <a:p>
            <a:pPr marL="285750" lvl="0" indent="-285750">
              <a:spcAft>
                <a:spcPts val="600"/>
              </a:spcAft>
              <a:buFont typeface="Wingdings" panose="05000000000000000000" pitchFamily="2" charset="2"/>
              <a:buChar char="Ø"/>
            </a:pPr>
            <a:r>
              <a:rPr lang="en-GB" dirty="0"/>
              <a:t>Public transportation: the sampler can be programmed in order to discriminate exposure during effective use of the vehicles for people transportation.</a:t>
            </a:r>
          </a:p>
          <a:p>
            <a:endParaRPr lang="en-GB" dirty="0"/>
          </a:p>
        </p:txBody>
      </p:sp>
    </p:spTree>
    <p:extLst>
      <p:ext uri="{BB962C8B-B14F-4D97-AF65-F5344CB8AC3E}">
        <p14:creationId xmlns:p14="http://schemas.microsoft.com/office/powerpoint/2010/main" val="2680690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2507</TotalTime>
  <Words>1021</Words>
  <Application>Microsoft Office PowerPoint</Application>
  <PresentationFormat>Presentazione su schermo (4:3)</PresentationFormat>
  <Paragraphs>100</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1_Tema di Office</vt:lpstr>
      <vt:lpstr>Presentazione standard di PowerPoint</vt:lpstr>
      <vt:lpstr>Air Pollution Monitoring by Passive Samplers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Allegrini</dc:creator>
  <cp:lastModifiedBy>aaa</cp:lastModifiedBy>
  <cp:revision>63</cp:revision>
  <dcterms:created xsi:type="dcterms:W3CDTF">2017-06-06T11:02:47Z</dcterms:created>
  <dcterms:modified xsi:type="dcterms:W3CDTF">2018-02-20T12:39:02Z</dcterms:modified>
</cp:coreProperties>
</file>