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8803600" cy="32404050"/>
  <p:notesSz cx="6858000" cy="9144000"/>
  <p:defaultTextStyle>
    <a:defPPr>
      <a:defRPr lang="it-IT"/>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CCFFFF"/>
    <a:srgbClr val="99FF66"/>
    <a:srgbClr val="66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26" d="100"/>
          <a:sy n="26" d="100"/>
        </p:scale>
        <p:origin x="-936" y="-96"/>
      </p:cViewPr>
      <p:guideLst>
        <p:guide orient="horz" pos="10206"/>
        <p:guide pos="9072"/>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Cartel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pPr>
            <a:r>
              <a:rPr lang="en-US"/>
              <a:t>Emissione di Toluene (µg m-2 s-1) </a:t>
            </a:r>
          </a:p>
        </c:rich>
      </c:tx>
      <c:layout>
        <c:manualLayout>
          <c:xMode val="edge"/>
          <c:yMode val="edge"/>
          <c:x val="0.18315266841644795"/>
          <c:y val="4.6296296296296315E-2"/>
        </c:manualLayout>
      </c:layout>
      <c:overlay val="0"/>
    </c:title>
    <c:autoTitleDeleted val="0"/>
    <c:plotArea>
      <c:layout>
        <c:manualLayout>
          <c:layoutTarget val="inner"/>
          <c:xMode val="edge"/>
          <c:yMode val="edge"/>
          <c:x val="0.11439326334208225"/>
          <c:y val="0.20406277340332457"/>
          <c:w val="0.84985892388451478"/>
          <c:h val="0.65482210557013731"/>
        </c:manualLayout>
      </c:layout>
      <c:lineChart>
        <c:grouping val="standard"/>
        <c:varyColors val="0"/>
        <c:ser>
          <c:idx val="0"/>
          <c:order val="0"/>
          <c:tx>
            <c:strRef>
              <c:f>Foglio1!$C$2</c:f>
              <c:strCache>
                <c:ptCount val="1"/>
                <c:pt idx="0">
                  <c:v>µg m-2 s-1</c:v>
                </c:pt>
              </c:strCache>
            </c:strRef>
          </c:tx>
          <c:spPr>
            <a:ln w="63500"/>
          </c:spPr>
          <c:marker>
            <c:symbol val="none"/>
          </c:marker>
          <c:cat>
            <c:numRef>
              <c:f>Foglio1!$B$3:$B$11</c:f>
              <c:numCache>
                <c:formatCode>0</c:formatCode>
                <c:ptCount val="9"/>
                <c:pt idx="0">
                  <c:v>6</c:v>
                </c:pt>
                <c:pt idx="1">
                  <c:v>9</c:v>
                </c:pt>
                <c:pt idx="2">
                  <c:v>12</c:v>
                </c:pt>
                <c:pt idx="3">
                  <c:v>15</c:v>
                </c:pt>
                <c:pt idx="4">
                  <c:v>18</c:v>
                </c:pt>
                <c:pt idx="5">
                  <c:v>21</c:v>
                </c:pt>
                <c:pt idx="6">
                  <c:v>24</c:v>
                </c:pt>
                <c:pt idx="7">
                  <c:v>27</c:v>
                </c:pt>
                <c:pt idx="8">
                  <c:v>30</c:v>
                </c:pt>
              </c:numCache>
            </c:numRef>
          </c:cat>
          <c:val>
            <c:numRef>
              <c:f>Foglio1!$C$3:$C$11</c:f>
              <c:numCache>
                <c:formatCode>0.00</c:formatCode>
                <c:ptCount val="9"/>
                <c:pt idx="0">
                  <c:v>0.33</c:v>
                </c:pt>
                <c:pt idx="1">
                  <c:v>0.22</c:v>
                </c:pt>
                <c:pt idx="2">
                  <c:v>0.15</c:v>
                </c:pt>
                <c:pt idx="3">
                  <c:v>0.1</c:v>
                </c:pt>
                <c:pt idx="4">
                  <c:v>0.06</c:v>
                </c:pt>
                <c:pt idx="5">
                  <c:v>0.05</c:v>
                </c:pt>
                <c:pt idx="6">
                  <c:v>0.05</c:v>
                </c:pt>
                <c:pt idx="7">
                  <c:v>0.05</c:v>
                </c:pt>
                <c:pt idx="8">
                  <c:v>0.05</c:v>
                </c:pt>
              </c:numCache>
            </c:numRef>
          </c:val>
          <c:smooth val="0"/>
        </c:ser>
        <c:dLbls>
          <c:showLegendKey val="0"/>
          <c:showVal val="0"/>
          <c:showCatName val="0"/>
          <c:showSerName val="0"/>
          <c:showPercent val="0"/>
          <c:showBubbleSize val="0"/>
        </c:dLbls>
        <c:marker val="1"/>
        <c:smooth val="0"/>
        <c:axId val="141235328"/>
        <c:axId val="141236864"/>
      </c:lineChart>
      <c:catAx>
        <c:axId val="141235328"/>
        <c:scaling>
          <c:orientation val="minMax"/>
        </c:scaling>
        <c:delete val="0"/>
        <c:axPos val="b"/>
        <c:numFmt formatCode="0" sourceLinked="1"/>
        <c:majorTickMark val="out"/>
        <c:minorTickMark val="none"/>
        <c:tickLblPos val="nextTo"/>
        <c:spPr>
          <a:ln w="25400">
            <a:solidFill>
              <a:schemeClr val="tx1"/>
            </a:solidFill>
          </a:ln>
        </c:spPr>
        <c:txPr>
          <a:bodyPr/>
          <a:lstStyle/>
          <a:p>
            <a:pPr>
              <a:defRPr sz="1300" b="1" baseline="0"/>
            </a:pPr>
            <a:endParaRPr lang="en-US"/>
          </a:p>
        </c:txPr>
        <c:crossAx val="141236864"/>
        <c:crosses val="autoZero"/>
        <c:auto val="1"/>
        <c:lblAlgn val="ctr"/>
        <c:lblOffset val="100"/>
        <c:noMultiLvlLbl val="0"/>
      </c:catAx>
      <c:valAx>
        <c:axId val="141236864"/>
        <c:scaling>
          <c:orientation val="minMax"/>
        </c:scaling>
        <c:delete val="0"/>
        <c:axPos val="l"/>
        <c:majorGridlines/>
        <c:numFmt formatCode="0.00" sourceLinked="1"/>
        <c:majorTickMark val="out"/>
        <c:minorTickMark val="none"/>
        <c:tickLblPos val="nextTo"/>
        <c:spPr>
          <a:ln w="25400">
            <a:solidFill>
              <a:schemeClr val="tx1"/>
            </a:solidFill>
          </a:ln>
        </c:spPr>
        <c:txPr>
          <a:bodyPr/>
          <a:lstStyle/>
          <a:p>
            <a:pPr>
              <a:defRPr sz="1300" b="1"/>
            </a:pPr>
            <a:endParaRPr lang="en-US"/>
          </a:p>
        </c:txPr>
        <c:crossAx val="141235328"/>
        <c:crossesAt val="1"/>
        <c:crossBetween val="midCat"/>
      </c:valAx>
      <c:spPr>
        <a:solidFill>
          <a:srgbClr val="F79646">
            <a:lumMod val="20000"/>
            <a:lumOff val="80000"/>
          </a:srgbClr>
        </a:solidFill>
      </c:spPr>
    </c:plotArea>
    <c:plotVisOnly val="1"/>
    <c:dispBlanksAs val="gap"/>
    <c:showDLblsOverMax val="0"/>
  </c:chart>
  <c:spPr>
    <a:solidFill>
      <a:srgbClr val="F79646">
        <a:lumMod val="20000"/>
        <a:lumOff val="80000"/>
        <a:alpha val="37000"/>
      </a:srgbClr>
    </a:solidFill>
    <a:ln w="38100">
      <a:solidFill>
        <a:schemeClr val="accent6">
          <a:lumMod val="50000"/>
        </a:schemeClr>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5D0064-99B5-4561-A45E-B1C7C9C43530}" type="datetimeFigureOut">
              <a:rPr lang="it-IT" smtClean="0"/>
              <a:t>03/11/2017</a:t>
            </a:fld>
            <a:endParaRPr lang="it-IT"/>
          </a:p>
        </p:txBody>
      </p:sp>
      <p:sp>
        <p:nvSpPr>
          <p:cNvPr id="4" name="Segnaposto immagine diapositiva 3"/>
          <p:cNvSpPr>
            <a:spLocks noGrp="1" noRot="1" noChangeAspect="1"/>
          </p:cNvSpPr>
          <p:nvPr>
            <p:ph type="sldImg" idx="2"/>
          </p:nvPr>
        </p:nvSpPr>
        <p:spPr>
          <a:xfrm>
            <a:off x="1905000" y="685800"/>
            <a:ext cx="3048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06E11-9427-4AE9-8070-37F92B749F35}" type="slidenum">
              <a:rPr lang="it-IT" smtClean="0"/>
              <a:t>‹N›</a:t>
            </a:fld>
            <a:endParaRPr lang="it-IT"/>
          </a:p>
        </p:txBody>
      </p:sp>
    </p:spTree>
    <p:extLst>
      <p:ext uri="{BB962C8B-B14F-4D97-AF65-F5344CB8AC3E}">
        <p14:creationId xmlns:p14="http://schemas.microsoft.com/office/powerpoint/2010/main" val="2806480754"/>
      </p:ext>
    </p:extLst>
  </p:cSld>
  <p:clrMap bg1="lt1" tx1="dk1" bg2="lt2" tx2="dk2" accent1="accent1" accent2="accent2" accent3="accent3" accent4="accent4" accent5="accent5" accent6="accent6" hlink="hlink" folHlink="folHlink"/>
  <p:notesStyle>
    <a:lvl1pPr marL="0" algn="l" defTabSz="3497580" rtl="0" eaLnBrk="1" latinLnBrk="0" hangingPunct="1">
      <a:defRPr sz="4600" kern="1200">
        <a:solidFill>
          <a:schemeClr val="tx1"/>
        </a:solidFill>
        <a:latin typeface="+mn-lt"/>
        <a:ea typeface="+mn-ea"/>
        <a:cs typeface="+mn-cs"/>
      </a:defRPr>
    </a:lvl1pPr>
    <a:lvl2pPr marL="1748790" algn="l" defTabSz="3497580" rtl="0" eaLnBrk="1" latinLnBrk="0" hangingPunct="1">
      <a:defRPr sz="4600" kern="1200">
        <a:solidFill>
          <a:schemeClr val="tx1"/>
        </a:solidFill>
        <a:latin typeface="+mn-lt"/>
        <a:ea typeface="+mn-ea"/>
        <a:cs typeface="+mn-cs"/>
      </a:defRPr>
    </a:lvl2pPr>
    <a:lvl3pPr marL="3497580" algn="l" defTabSz="3497580" rtl="0" eaLnBrk="1" latinLnBrk="0" hangingPunct="1">
      <a:defRPr sz="4600" kern="1200">
        <a:solidFill>
          <a:schemeClr val="tx1"/>
        </a:solidFill>
        <a:latin typeface="+mn-lt"/>
        <a:ea typeface="+mn-ea"/>
        <a:cs typeface="+mn-cs"/>
      </a:defRPr>
    </a:lvl3pPr>
    <a:lvl4pPr marL="5246370" algn="l" defTabSz="3497580" rtl="0" eaLnBrk="1" latinLnBrk="0" hangingPunct="1">
      <a:defRPr sz="4600" kern="1200">
        <a:solidFill>
          <a:schemeClr val="tx1"/>
        </a:solidFill>
        <a:latin typeface="+mn-lt"/>
        <a:ea typeface="+mn-ea"/>
        <a:cs typeface="+mn-cs"/>
      </a:defRPr>
    </a:lvl4pPr>
    <a:lvl5pPr marL="6995160" algn="l" defTabSz="3497580" rtl="0" eaLnBrk="1" latinLnBrk="0" hangingPunct="1">
      <a:defRPr sz="4600" kern="1200">
        <a:solidFill>
          <a:schemeClr val="tx1"/>
        </a:solidFill>
        <a:latin typeface="+mn-lt"/>
        <a:ea typeface="+mn-ea"/>
        <a:cs typeface="+mn-cs"/>
      </a:defRPr>
    </a:lvl5pPr>
    <a:lvl6pPr marL="8743950" algn="l" defTabSz="3497580" rtl="0" eaLnBrk="1" latinLnBrk="0" hangingPunct="1">
      <a:defRPr sz="4600" kern="1200">
        <a:solidFill>
          <a:schemeClr val="tx1"/>
        </a:solidFill>
        <a:latin typeface="+mn-lt"/>
        <a:ea typeface="+mn-ea"/>
        <a:cs typeface="+mn-cs"/>
      </a:defRPr>
    </a:lvl6pPr>
    <a:lvl7pPr marL="10492740" algn="l" defTabSz="3497580" rtl="0" eaLnBrk="1" latinLnBrk="0" hangingPunct="1">
      <a:defRPr sz="4600" kern="1200">
        <a:solidFill>
          <a:schemeClr val="tx1"/>
        </a:solidFill>
        <a:latin typeface="+mn-lt"/>
        <a:ea typeface="+mn-ea"/>
        <a:cs typeface="+mn-cs"/>
      </a:defRPr>
    </a:lvl7pPr>
    <a:lvl8pPr marL="12241530" algn="l" defTabSz="3497580" rtl="0" eaLnBrk="1" latinLnBrk="0" hangingPunct="1">
      <a:defRPr sz="4600" kern="1200">
        <a:solidFill>
          <a:schemeClr val="tx1"/>
        </a:solidFill>
        <a:latin typeface="+mn-lt"/>
        <a:ea typeface="+mn-ea"/>
        <a:cs typeface="+mn-cs"/>
      </a:defRPr>
    </a:lvl8pPr>
    <a:lvl9pPr marL="13990320" algn="l" defTabSz="3497580" rtl="0" eaLnBrk="1" latinLnBrk="0" hangingPunct="1">
      <a:defRPr sz="4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8D06E11-9427-4AE9-8070-37F92B749F35}" type="slidenum">
              <a:rPr lang="it-IT" smtClean="0"/>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2160270" y="10066261"/>
            <a:ext cx="24483060" cy="6945868"/>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4320540" y="18362295"/>
            <a:ext cx="20162520" cy="8281035"/>
          </a:xfrm>
        </p:spPr>
        <p:txBody>
          <a:bodyPr/>
          <a:lstStyle>
            <a:lvl1pPr marL="0" indent="0" algn="ctr">
              <a:buNone/>
              <a:defRPr>
                <a:solidFill>
                  <a:schemeClr val="tx1">
                    <a:tint val="75000"/>
                  </a:schemeClr>
                </a:solidFill>
              </a:defRPr>
            </a:lvl1pPr>
            <a:lvl2pPr marL="1748790" indent="0" algn="ctr">
              <a:buNone/>
              <a:defRPr>
                <a:solidFill>
                  <a:schemeClr val="tx1">
                    <a:tint val="75000"/>
                  </a:schemeClr>
                </a:solidFill>
              </a:defRPr>
            </a:lvl2pPr>
            <a:lvl3pPr marL="3497580" indent="0" algn="ctr">
              <a:buNone/>
              <a:defRPr>
                <a:solidFill>
                  <a:schemeClr val="tx1">
                    <a:tint val="75000"/>
                  </a:schemeClr>
                </a:solidFill>
              </a:defRPr>
            </a:lvl3pPr>
            <a:lvl4pPr marL="5246370" indent="0" algn="ctr">
              <a:buNone/>
              <a:defRPr>
                <a:solidFill>
                  <a:schemeClr val="tx1">
                    <a:tint val="75000"/>
                  </a:schemeClr>
                </a:solidFill>
              </a:defRPr>
            </a:lvl4pPr>
            <a:lvl5pPr marL="6995160" indent="0" algn="ctr">
              <a:buNone/>
              <a:defRPr>
                <a:solidFill>
                  <a:schemeClr val="tx1">
                    <a:tint val="75000"/>
                  </a:schemeClr>
                </a:solidFill>
              </a:defRPr>
            </a:lvl5pPr>
            <a:lvl6pPr marL="8743950" indent="0" algn="ctr">
              <a:buNone/>
              <a:defRPr>
                <a:solidFill>
                  <a:schemeClr val="tx1">
                    <a:tint val="75000"/>
                  </a:schemeClr>
                </a:solidFill>
              </a:defRPr>
            </a:lvl6pPr>
            <a:lvl7pPr marL="10492740" indent="0" algn="ctr">
              <a:buNone/>
              <a:defRPr>
                <a:solidFill>
                  <a:schemeClr val="tx1">
                    <a:tint val="75000"/>
                  </a:schemeClr>
                </a:solidFill>
              </a:defRPr>
            </a:lvl7pPr>
            <a:lvl8pPr marL="12241530" indent="0" algn="ctr">
              <a:buNone/>
              <a:defRPr>
                <a:solidFill>
                  <a:schemeClr val="tx1">
                    <a:tint val="75000"/>
                  </a:schemeClr>
                </a:solidFill>
              </a:defRPr>
            </a:lvl8pPr>
            <a:lvl9pPr marL="13990320" indent="0" algn="ctr">
              <a:buNone/>
              <a:defRPr>
                <a:solidFill>
                  <a:schemeClr val="tx1">
                    <a:tint val="75000"/>
                  </a:schemeClr>
                </a:solidFill>
              </a:defRPr>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B9A0126C-5C56-4378-8C40-ED86B417BD9E}" type="datetimeFigureOut">
              <a:rPr lang="it-IT" smtClean="0"/>
              <a:t>03/11/2017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B9A0126C-5C56-4378-8C40-ED86B417BD9E}" type="datetimeFigureOut">
              <a:rPr lang="it-IT" smtClean="0"/>
              <a:t>03/11/2017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783225" y="6128271"/>
            <a:ext cx="20412551" cy="130643826"/>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35568" y="6128271"/>
            <a:ext cx="60767595" cy="130643826"/>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B9A0126C-5C56-4378-8C40-ED86B417BD9E}" type="datetimeFigureOut">
              <a:rPr lang="it-IT" smtClean="0"/>
              <a:t>03/11/2017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B9A0126C-5C56-4378-8C40-ED86B417BD9E}" type="datetimeFigureOut">
              <a:rPr lang="it-IT" smtClean="0"/>
              <a:t>03/11/2017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2275286" y="20822605"/>
            <a:ext cx="24483060" cy="6435804"/>
          </a:xfrm>
        </p:spPr>
        <p:txBody>
          <a:bodyPr anchor="t"/>
          <a:lstStyle>
            <a:lvl1pPr algn="l">
              <a:defRPr sz="153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2275286" y="13734221"/>
            <a:ext cx="24483060" cy="7088384"/>
          </a:xfrm>
        </p:spPr>
        <p:txBody>
          <a:bodyPr anchor="b"/>
          <a:lstStyle>
            <a:lvl1pPr marL="0" indent="0">
              <a:buNone/>
              <a:defRPr sz="7700">
                <a:solidFill>
                  <a:schemeClr val="tx1">
                    <a:tint val="75000"/>
                  </a:schemeClr>
                </a:solidFill>
              </a:defRPr>
            </a:lvl1pPr>
            <a:lvl2pPr marL="1748790" indent="0">
              <a:buNone/>
              <a:defRPr sz="6900">
                <a:solidFill>
                  <a:schemeClr val="tx1">
                    <a:tint val="75000"/>
                  </a:schemeClr>
                </a:solidFill>
              </a:defRPr>
            </a:lvl2pPr>
            <a:lvl3pPr marL="3497580" indent="0">
              <a:buNone/>
              <a:defRPr sz="6100">
                <a:solidFill>
                  <a:schemeClr val="tx1">
                    <a:tint val="75000"/>
                  </a:schemeClr>
                </a:solidFill>
              </a:defRPr>
            </a:lvl3pPr>
            <a:lvl4pPr marL="5246370" indent="0">
              <a:buNone/>
              <a:defRPr sz="5400">
                <a:solidFill>
                  <a:schemeClr val="tx1">
                    <a:tint val="75000"/>
                  </a:schemeClr>
                </a:solidFill>
              </a:defRPr>
            </a:lvl4pPr>
            <a:lvl5pPr marL="6995160" indent="0">
              <a:buNone/>
              <a:defRPr sz="5400">
                <a:solidFill>
                  <a:schemeClr val="tx1">
                    <a:tint val="75000"/>
                  </a:schemeClr>
                </a:solidFill>
              </a:defRPr>
            </a:lvl5pPr>
            <a:lvl6pPr marL="8743950" indent="0">
              <a:buNone/>
              <a:defRPr sz="5400">
                <a:solidFill>
                  <a:schemeClr val="tx1">
                    <a:tint val="75000"/>
                  </a:schemeClr>
                </a:solidFill>
              </a:defRPr>
            </a:lvl6pPr>
            <a:lvl7pPr marL="10492740" indent="0">
              <a:buNone/>
              <a:defRPr sz="5400">
                <a:solidFill>
                  <a:schemeClr val="tx1">
                    <a:tint val="75000"/>
                  </a:schemeClr>
                </a:solidFill>
              </a:defRPr>
            </a:lvl7pPr>
            <a:lvl8pPr marL="12241530" indent="0">
              <a:buNone/>
              <a:defRPr sz="5400">
                <a:solidFill>
                  <a:schemeClr val="tx1">
                    <a:tint val="75000"/>
                  </a:schemeClr>
                </a:solidFill>
              </a:defRPr>
            </a:lvl8pPr>
            <a:lvl9pPr marL="13990320" indent="0">
              <a:buNone/>
              <a:defRPr sz="5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9A0126C-5C56-4378-8C40-ED86B417BD9E}" type="datetimeFigureOut">
              <a:rPr lang="it-IT" smtClean="0"/>
              <a:t>03/11/2017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35570" y="35726968"/>
            <a:ext cx="40590072" cy="101045127"/>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5605700" y="35726968"/>
            <a:ext cx="40590075" cy="101045127"/>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B9A0126C-5C56-4378-8C40-ED86B417BD9E}" type="datetimeFigureOut">
              <a:rPr lang="it-IT" smtClean="0"/>
              <a:t>03/11/2017</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1440180" y="1297665"/>
            <a:ext cx="25923240" cy="5400675"/>
          </a:xfrm>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1440180" y="7253409"/>
            <a:ext cx="12726592" cy="3022875"/>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it-IT" smtClean="0"/>
              <a:t>Fare clic per modificare stili del testo dello schema</a:t>
            </a:r>
          </a:p>
        </p:txBody>
      </p:sp>
      <p:sp>
        <p:nvSpPr>
          <p:cNvPr id="4" name="Segnaposto contenuto 3"/>
          <p:cNvSpPr>
            <a:spLocks noGrp="1"/>
          </p:cNvSpPr>
          <p:nvPr>
            <p:ph sz="half" idx="2"/>
          </p:nvPr>
        </p:nvSpPr>
        <p:spPr>
          <a:xfrm>
            <a:off x="1440180" y="10276284"/>
            <a:ext cx="12726592" cy="18669836"/>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14631830" y="7253409"/>
            <a:ext cx="12731591" cy="3022875"/>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14631830" y="10276284"/>
            <a:ext cx="12731591" cy="18669836"/>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B9A0126C-5C56-4378-8C40-ED86B417BD9E}" type="datetimeFigureOut">
              <a:rPr lang="it-IT" smtClean="0"/>
              <a:t>03/11/2017</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B9A0126C-5C56-4378-8C40-ED86B417BD9E}" type="datetimeFigureOut">
              <a:rPr lang="it-IT" smtClean="0"/>
              <a:t>03/11/2017</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9A0126C-5C56-4378-8C40-ED86B417BD9E}" type="datetimeFigureOut">
              <a:rPr lang="it-IT" smtClean="0"/>
              <a:t>03/11/2017</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440182" y="1290161"/>
            <a:ext cx="9476186" cy="5490686"/>
          </a:xfrm>
        </p:spPr>
        <p:txBody>
          <a:bodyPr anchor="b"/>
          <a:lstStyle>
            <a:lvl1pPr algn="l">
              <a:defRPr sz="7700" b="1"/>
            </a:lvl1pPr>
          </a:lstStyle>
          <a:p>
            <a:r>
              <a:rPr lang="it-IT" smtClean="0"/>
              <a:t>Fare clic per modificare lo stile del titolo</a:t>
            </a:r>
            <a:endParaRPr lang="en-GB"/>
          </a:p>
        </p:txBody>
      </p:sp>
      <p:sp>
        <p:nvSpPr>
          <p:cNvPr id="3" name="Segnaposto contenuto 2"/>
          <p:cNvSpPr>
            <a:spLocks noGrp="1"/>
          </p:cNvSpPr>
          <p:nvPr>
            <p:ph idx="1"/>
          </p:nvPr>
        </p:nvSpPr>
        <p:spPr>
          <a:xfrm>
            <a:off x="11261407" y="1290164"/>
            <a:ext cx="16102013" cy="27655959"/>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1440182" y="6780850"/>
            <a:ext cx="9476186" cy="22165273"/>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9A0126C-5C56-4378-8C40-ED86B417BD9E}" type="datetimeFigureOut">
              <a:rPr lang="it-IT" smtClean="0"/>
              <a:t>03/11/2017</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645707" y="22682835"/>
            <a:ext cx="17282160" cy="2677837"/>
          </a:xfrm>
        </p:spPr>
        <p:txBody>
          <a:bodyPr anchor="b"/>
          <a:lstStyle>
            <a:lvl1pPr algn="l">
              <a:defRPr sz="77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5645707" y="2895362"/>
            <a:ext cx="17282160" cy="19442430"/>
          </a:xfrm>
        </p:spPr>
        <p:txBody>
          <a:bodyPr/>
          <a:lstStyle>
            <a:lvl1pPr marL="0" indent="0">
              <a:buNone/>
              <a:defRPr sz="12200"/>
            </a:lvl1pPr>
            <a:lvl2pPr marL="1748790" indent="0">
              <a:buNone/>
              <a:defRPr sz="10700"/>
            </a:lvl2pPr>
            <a:lvl3pPr marL="3497580" indent="0">
              <a:buNone/>
              <a:defRPr sz="9200"/>
            </a:lvl3pPr>
            <a:lvl4pPr marL="5246370" indent="0">
              <a:buNone/>
              <a:defRPr sz="7700"/>
            </a:lvl4pPr>
            <a:lvl5pPr marL="6995160" indent="0">
              <a:buNone/>
              <a:defRPr sz="7700"/>
            </a:lvl5pPr>
            <a:lvl6pPr marL="8743950" indent="0">
              <a:buNone/>
              <a:defRPr sz="7700"/>
            </a:lvl6pPr>
            <a:lvl7pPr marL="10492740" indent="0">
              <a:buNone/>
              <a:defRPr sz="7700"/>
            </a:lvl7pPr>
            <a:lvl8pPr marL="12241530" indent="0">
              <a:buNone/>
              <a:defRPr sz="7700"/>
            </a:lvl8pPr>
            <a:lvl9pPr marL="13990320" indent="0">
              <a:buNone/>
              <a:defRPr sz="7700"/>
            </a:lvl9pPr>
          </a:lstStyle>
          <a:p>
            <a:endParaRPr lang="en-GB"/>
          </a:p>
        </p:txBody>
      </p:sp>
      <p:sp>
        <p:nvSpPr>
          <p:cNvPr id="4" name="Segnaposto testo 3"/>
          <p:cNvSpPr>
            <a:spLocks noGrp="1"/>
          </p:cNvSpPr>
          <p:nvPr>
            <p:ph type="body" sz="half" idx="2"/>
          </p:nvPr>
        </p:nvSpPr>
        <p:spPr>
          <a:xfrm>
            <a:off x="5645707" y="25360672"/>
            <a:ext cx="17282160" cy="3802973"/>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9A0126C-5C56-4378-8C40-ED86B417BD9E}" type="datetimeFigureOut">
              <a:rPr lang="it-IT" smtClean="0"/>
              <a:t>03/11/2017</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ADE6CE58-DB84-4F82-8BC7-05A5CCD63A7E}" type="slidenum">
              <a:rPr lang="en-GB" smtClean="0"/>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40180" y="1297665"/>
            <a:ext cx="25923240" cy="5400675"/>
          </a:xfrm>
          <a:prstGeom prst="rect">
            <a:avLst/>
          </a:prstGeom>
        </p:spPr>
        <p:txBody>
          <a:bodyPr vert="horz" lIns="349758" tIns="174879" rIns="349758" bIns="174879"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1440180" y="7560947"/>
            <a:ext cx="25923240" cy="21385175"/>
          </a:xfrm>
          <a:prstGeom prst="rect">
            <a:avLst/>
          </a:prstGeom>
        </p:spPr>
        <p:txBody>
          <a:bodyPr vert="horz" lIns="349758" tIns="174879" rIns="349758" bIns="174879"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1440180" y="30033756"/>
            <a:ext cx="6720840" cy="1725216"/>
          </a:xfrm>
          <a:prstGeom prst="rect">
            <a:avLst/>
          </a:prstGeom>
        </p:spPr>
        <p:txBody>
          <a:bodyPr vert="horz" lIns="349758" tIns="174879" rIns="349758" bIns="174879" rtlCol="0" anchor="ctr"/>
          <a:lstStyle>
            <a:lvl1pPr algn="l">
              <a:defRPr sz="4600">
                <a:solidFill>
                  <a:schemeClr val="tx1">
                    <a:tint val="75000"/>
                  </a:schemeClr>
                </a:solidFill>
              </a:defRPr>
            </a:lvl1pPr>
          </a:lstStyle>
          <a:p>
            <a:fld id="{B9A0126C-5C56-4378-8C40-ED86B417BD9E}" type="datetimeFigureOut">
              <a:rPr lang="it-IT" smtClean="0"/>
              <a:t>03/11/2017</a:t>
            </a:fld>
            <a:endParaRPr lang="en-GB"/>
          </a:p>
        </p:txBody>
      </p:sp>
      <p:sp>
        <p:nvSpPr>
          <p:cNvPr id="5" name="Segnaposto piè di pagina 4"/>
          <p:cNvSpPr>
            <a:spLocks noGrp="1"/>
          </p:cNvSpPr>
          <p:nvPr>
            <p:ph type="ftr" sz="quarter" idx="3"/>
          </p:nvPr>
        </p:nvSpPr>
        <p:spPr>
          <a:xfrm>
            <a:off x="9841230" y="30033756"/>
            <a:ext cx="9121140" cy="1725216"/>
          </a:xfrm>
          <a:prstGeom prst="rect">
            <a:avLst/>
          </a:prstGeom>
        </p:spPr>
        <p:txBody>
          <a:bodyPr vert="horz" lIns="349758" tIns="174879" rIns="349758" bIns="174879" rtlCol="0" anchor="ctr"/>
          <a:lstStyle>
            <a:lvl1pPr algn="ctr">
              <a:defRPr sz="46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20642580" y="30033756"/>
            <a:ext cx="6720840" cy="1725216"/>
          </a:xfrm>
          <a:prstGeom prst="rect">
            <a:avLst/>
          </a:prstGeom>
        </p:spPr>
        <p:txBody>
          <a:bodyPr vert="horz" lIns="349758" tIns="174879" rIns="349758" bIns="174879" rtlCol="0" anchor="ctr"/>
          <a:lstStyle>
            <a:lvl1pPr algn="r">
              <a:defRPr sz="4600">
                <a:solidFill>
                  <a:schemeClr val="tx1">
                    <a:tint val="75000"/>
                  </a:schemeClr>
                </a:solidFill>
              </a:defRPr>
            </a:lvl1pPr>
          </a:lstStyle>
          <a:p>
            <a:fld id="{ADE6CE58-DB84-4F82-8BC7-05A5CCD63A7E}" type="slidenum">
              <a:rPr lang="en-GB" smtClean="0"/>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580" rtl="0" eaLnBrk="1" latinLnBrk="0" hangingPunct="1">
        <a:spcBef>
          <a:spcPct val="0"/>
        </a:spcBef>
        <a:buNone/>
        <a:defRPr sz="16800" kern="1200">
          <a:solidFill>
            <a:schemeClr val="tx1"/>
          </a:solidFill>
          <a:latin typeface="+mj-lt"/>
          <a:ea typeface="+mj-ea"/>
          <a:cs typeface="+mj-cs"/>
        </a:defRPr>
      </a:lvl1pPr>
    </p:titleStyle>
    <p:bodyStyle>
      <a:lvl1pPr marL="1311593" indent="-1311593" algn="l" defTabSz="3497580" rtl="0" eaLnBrk="1" latinLnBrk="0" hangingPunct="1">
        <a:spcBef>
          <a:spcPct val="20000"/>
        </a:spcBef>
        <a:buFont typeface="Arial" pitchFamily="34" charset="0"/>
        <a:buChar char="•"/>
        <a:defRPr sz="12200" kern="1200">
          <a:solidFill>
            <a:schemeClr val="tx1"/>
          </a:solidFill>
          <a:latin typeface="+mn-lt"/>
          <a:ea typeface="+mn-ea"/>
          <a:cs typeface="+mn-cs"/>
        </a:defRPr>
      </a:lvl1pPr>
      <a:lvl2pPr marL="2841784" indent="-1092994" algn="l" defTabSz="3497580" rtl="0" eaLnBrk="1" latinLnBrk="0" hangingPunct="1">
        <a:spcBef>
          <a:spcPct val="20000"/>
        </a:spcBef>
        <a:buFont typeface="Arial" pitchFamily="34" charset="0"/>
        <a:buChar char="–"/>
        <a:defRPr sz="10700" kern="1200">
          <a:solidFill>
            <a:schemeClr val="tx1"/>
          </a:solidFill>
          <a:latin typeface="+mn-lt"/>
          <a:ea typeface="+mn-ea"/>
          <a:cs typeface="+mn-cs"/>
        </a:defRPr>
      </a:lvl2pPr>
      <a:lvl3pPr marL="4371975" indent="-874395" algn="l" defTabSz="3497580" rtl="0" eaLnBrk="1" latinLnBrk="0" hangingPunct="1">
        <a:spcBef>
          <a:spcPct val="20000"/>
        </a:spcBef>
        <a:buFont typeface="Arial" pitchFamily="34" charset="0"/>
        <a:buChar char="•"/>
        <a:defRPr sz="9200" kern="1200">
          <a:solidFill>
            <a:schemeClr val="tx1"/>
          </a:solidFill>
          <a:latin typeface="+mn-lt"/>
          <a:ea typeface="+mn-ea"/>
          <a:cs typeface="+mn-cs"/>
        </a:defRPr>
      </a:lvl3pPr>
      <a:lvl4pPr marL="612076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4pPr>
      <a:lvl5pPr marL="786955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5pPr>
      <a:lvl6pPr marL="961834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6pPr>
      <a:lvl7pPr marL="1136713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7pPr>
      <a:lvl8pPr marL="1311592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8pPr>
      <a:lvl9pPr marL="1486471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it-IT"/>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alpha val="0"/>
          </a:schemeClr>
        </a:solidFill>
        <a:effectLst/>
      </p:bgPr>
    </p:bg>
    <p:spTree>
      <p:nvGrpSpPr>
        <p:cNvPr id="1" name=""/>
        <p:cNvGrpSpPr/>
        <p:nvPr/>
      </p:nvGrpSpPr>
      <p:grpSpPr>
        <a:xfrm>
          <a:off x="0" y="0"/>
          <a:ext cx="0" cy="0"/>
          <a:chOff x="0" y="0"/>
          <a:chExt cx="0" cy="0"/>
        </a:xfrm>
      </p:grpSpPr>
      <p:sp>
        <p:nvSpPr>
          <p:cNvPr id="1118" name="Rettangolo 1117"/>
          <p:cNvSpPr/>
          <p:nvPr/>
        </p:nvSpPr>
        <p:spPr>
          <a:xfrm>
            <a:off x="242038" y="23701076"/>
            <a:ext cx="7832561" cy="3816000"/>
          </a:xfrm>
          <a:prstGeom prst="rect">
            <a:avLst/>
          </a:prstGeom>
          <a:solidFill>
            <a:schemeClr val="accent3">
              <a:lumMod val="40000"/>
              <a:lumOff val="60000"/>
            </a:schemeClr>
          </a:solidFill>
          <a:ln w="5080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54" name="Rettangolo 1053"/>
          <p:cNvSpPr/>
          <p:nvPr/>
        </p:nvSpPr>
        <p:spPr>
          <a:xfrm>
            <a:off x="328514" y="15183289"/>
            <a:ext cx="12839769" cy="4641711"/>
          </a:xfrm>
          <a:prstGeom prst="rect">
            <a:avLst/>
          </a:prstGeom>
          <a:gradFill>
            <a:gsLst>
              <a:gs pos="0">
                <a:srgbClr val="FFFF00"/>
              </a:gs>
              <a:gs pos="50000">
                <a:srgbClr val="FFFF99"/>
              </a:gs>
              <a:gs pos="100000">
                <a:schemeClr val="bg1"/>
              </a:gs>
            </a:gsLst>
            <a:lin ang="16200000" scaled="1"/>
          </a:gra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7" name="Rettangolo 26"/>
          <p:cNvSpPr/>
          <p:nvPr/>
        </p:nvSpPr>
        <p:spPr>
          <a:xfrm>
            <a:off x="5757802" y="16804549"/>
            <a:ext cx="2143140" cy="35719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Rettangolo 3"/>
          <p:cNvSpPr/>
          <p:nvPr/>
        </p:nvSpPr>
        <p:spPr>
          <a:xfrm>
            <a:off x="0" y="0"/>
            <a:ext cx="28803600" cy="32404050"/>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CasellaDiTesto 4"/>
          <p:cNvSpPr txBox="1"/>
          <p:nvPr/>
        </p:nvSpPr>
        <p:spPr>
          <a:xfrm>
            <a:off x="0" y="0"/>
            <a:ext cx="28803600" cy="4447371"/>
          </a:xfrm>
          <a:prstGeom prst="rect">
            <a:avLst/>
          </a:prstGeom>
          <a:solidFill>
            <a:schemeClr val="accent2">
              <a:lumMod val="20000"/>
              <a:lumOff val="80000"/>
            </a:schemeClr>
          </a:solidFill>
        </p:spPr>
        <p:txBody>
          <a:bodyPr wrap="square" rtlCol="0">
            <a:spAutoFit/>
          </a:bodyPr>
          <a:lstStyle/>
          <a:p>
            <a:pPr algn="ctr"/>
            <a:r>
              <a:rPr lang="en-GB" sz="5400" b="1" i="1" dirty="0" err="1"/>
              <a:t>Interazione</a:t>
            </a:r>
            <a:r>
              <a:rPr lang="en-GB" sz="5400" b="1" i="1" dirty="0"/>
              <a:t> di </a:t>
            </a:r>
            <a:r>
              <a:rPr lang="en-GB" sz="5400" b="1" i="1" dirty="0" err="1"/>
              <a:t>inquinanti</a:t>
            </a:r>
            <a:r>
              <a:rPr lang="en-GB" sz="5400" b="1" i="1" dirty="0"/>
              <a:t> </a:t>
            </a:r>
            <a:r>
              <a:rPr lang="en-GB" sz="5400" b="1" i="1" dirty="0" err="1"/>
              <a:t>atmosferici</a:t>
            </a:r>
            <a:r>
              <a:rPr lang="en-GB" sz="5400" b="1" i="1" dirty="0"/>
              <a:t> </a:t>
            </a:r>
            <a:r>
              <a:rPr lang="en-GB" sz="5400" b="1" i="1" dirty="0" err="1"/>
              <a:t>sulle</a:t>
            </a:r>
            <a:r>
              <a:rPr lang="en-GB" sz="5400" b="1" i="1" dirty="0"/>
              <a:t> </a:t>
            </a:r>
            <a:r>
              <a:rPr lang="en-GB" sz="5400" b="1" i="1" dirty="0" err="1"/>
              <a:t>superfici</a:t>
            </a:r>
            <a:r>
              <a:rPr lang="en-GB" sz="5400" b="1" i="1" dirty="0"/>
              <a:t> </a:t>
            </a:r>
            <a:r>
              <a:rPr lang="en-GB" sz="5400" b="1" i="1" dirty="0" err="1"/>
              <a:t>reali</a:t>
            </a:r>
            <a:r>
              <a:rPr lang="en-GB" sz="5400" b="1" i="1" dirty="0"/>
              <a:t> e </a:t>
            </a:r>
            <a:r>
              <a:rPr lang="en-GB" sz="5400" b="1" i="1" dirty="0" err="1"/>
              <a:t>loro</a:t>
            </a:r>
            <a:r>
              <a:rPr lang="en-GB" sz="5400" b="1" i="1" dirty="0"/>
              <a:t> </a:t>
            </a:r>
            <a:r>
              <a:rPr lang="en-GB" sz="5400" b="1" i="1" dirty="0" err="1"/>
              <a:t>reattività</a:t>
            </a:r>
            <a:r>
              <a:rPr lang="en-GB" sz="5400" b="1" i="1" dirty="0"/>
              <a:t>: </a:t>
            </a:r>
            <a:endParaRPr lang="en-GB" sz="5400" b="1" i="1" dirty="0" smtClean="0"/>
          </a:p>
          <a:p>
            <a:pPr algn="ctr"/>
            <a:r>
              <a:rPr lang="en-GB" sz="5400" b="1" i="1" dirty="0" err="1" smtClean="0"/>
              <a:t>Sviluppo</a:t>
            </a:r>
            <a:r>
              <a:rPr lang="en-GB" sz="5400" b="1" i="1" dirty="0" smtClean="0"/>
              <a:t> </a:t>
            </a:r>
            <a:r>
              <a:rPr lang="en-GB" sz="5400" b="1" i="1" dirty="0"/>
              <a:t>di un </a:t>
            </a:r>
            <a:r>
              <a:rPr lang="en-GB" sz="5400" b="1" i="1" dirty="0" err="1"/>
              <a:t>metodo</a:t>
            </a:r>
            <a:r>
              <a:rPr lang="en-GB" sz="5400" b="1" i="1" dirty="0"/>
              <a:t> </a:t>
            </a:r>
            <a:r>
              <a:rPr lang="en-GB" sz="5400" b="1" i="1" dirty="0" err="1"/>
              <a:t>semplice</a:t>
            </a:r>
            <a:r>
              <a:rPr lang="en-GB" sz="5400" b="1" i="1" dirty="0"/>
              <a:t> e </a:t>
            </a:r>
            <a:r>
              <a:rPr lang="en-GB" sz="5400" b="1" i="1" dirty="0" err="1"/>
              <a:t>diretto</a:t>
            </a:r>
            <a:r>
              <a:rPr lang="en-GB" sz="5400" b="1" i="1" dirty="0"/>
              <a:t> per la </a:t>
            </a:r>
            <a:r>
              <a:rPr lang="en-GB" sz="5400" b="1" i="1" dirty="0" err="1"/>
              <a:t>misura</a:t>
            </a:r>
            <a:r>
              <a:rPr lang="en-GB" sz="5400" b="1" i="1" dirty="0"/>
              <a:t> </a:t>
            </a:r>
            <a:r>
              <a:rPr lang="en-GB" sz="5400" b="1" i="1" dirty="0" err="1"/>
              <a:t>dei</a:t>
            </a:r>
            <a:r>
              <a:rPr lang="en-GB" sz="5400" b="1" i="1" dirty="0"/>
              <a:t> </a:t>
            </a:r>
            <a:r>
              <a:rPr lang="en-GB" sz="5400" b="1" i="1" dirty="0" err="1"/>
              <a:t>flussi</a:t>
            </a:r>
            <a:r>
              <a:rPr lang="en-GB" sz="5400" b="1" i="1" dirty="0"/>
              <a:t> di </a:t>
            </a:r>
            <a:r>
              <a:rPr lang="en-GB" sz="5400" b="1" i="1" dirty="0" err="1"/>
              <a:t>massa</a:t>
            </a:r>
            <a:r>
              <a:rPr lang="en-GB" sz="5400" b="1" i="1" dirty="0"/>
              <a:t> di </a:t>
            </a:r>
            <a:r>
              <a:rPr lang="en-GB" sz="5400" b="1" i="1" dirty="0" err="1" smtClean="0"/>
              <a:t>emissione</a:t>
            </a:r>
            <a:r>
              <a:rPr lang="en-GB" sz="5400" b="1" i="1" dirty="0" smtClean="0"/>
              <a:t> </a:t>
            </a:r>
            <a:r>
              <a:rPr lang="en-GB" sz="5400" b="1" i="1" dirty="0" err="1" smtClean="0"/>
              <a:t>dei</a:t>
            </a:r>
            <a:r>
              <a:rPr lang="en-GB" sz="5400" b="1" i="1" dirty="0" smtClean="0"/>
              <a:t> </a:t>
            </a:r>
            <a:r>
              <a:rPr lang="en-GB" sz="5400" b="1" i="1" dirty="0" err="1" smtClean="0"/>
              <a:t>materiali</a:t>
            </a:r>
            <a:endParaRPr lang="en-GB" sz="5400" b="1" i="1" dirty="0" smtClean="0"/>
          </a:p>
          <a:p>
            <a:pPr algn="ctr"/>
            <a:r>
              <a:rPr lang="en-GB" sz="5600" b="1" i="1" dirty="0" smtClean="0"/>
              <a:t> </a:t>
            </a:r>
            <a:r>
              <a:rPr lang="en-GB" sz="5400" b="1" i="1" dirty="0" smtClean="0"/>
              <a:t>(PPDEM)*(parallel plate diffusion emission monitor)</a:t>
            </a:r>
          </a:p>
          <a:p>
            <a:pPr algn="ctr"/>
            <a:endParaRPr lang="en-GB" sz="1100" i="1" dirty="0" smtClean="0"/>
          </a:p>
          <a:p>
            <a:pPr algn="ctr"/>
            <a:r>
              <a:rPr lang="en-GB" sz="3600" i="1" dirty="0" smtClean="0"/>
              <a:t>A</a:t>
            </a:r>
            <a:r>
              <a:rPr lang="en-GB" sz="3600" i="1" dirty="0"/>
              <a:t>. Ianniello, F. </a:t>
            </a:r>
            <a:r>
              <a:rPr lang="en-GB" sz="3600" i="1" dirty="0" err="1"/>
              <a:t>Spataro</a:t>
            </a:r>
            <a:r>
              <a:rPr lang="en-GB" sz="3600" i="1" dirty="0"/>
              <a:t> – CNR, </a:t>
            </a:r>
            <a:r>
              <a:rPr lang="en-GB" sz="3600" i="1" dirty="0" err="1"/>
              <a:t>Ist</a:t>
            </a:r>
            <a:r>
              <a:rPr lang="en-GB" sz="3600" i="1" dirty="0"/>
              <a:t>. </a:t>
            </a:r>
            <a:r>
              <a:rPr lang="en-GB" sz="3600" i="1" dirty="0" err="1"/>
              <a:t>Inquinamento</a:t>
            </a:r>
            <a:r>
              <a:rPr lang="en-GB" sz="3600" i="1" dirty="0"/>
              <a:t> </a:t>
            </a:r>
            <a:r>
              <a:rPr lang="en-GB" sz="3600" i="1" dirty="0" err="1"/>
              <a:t>Atmosferico</a:t>
            </a:r>
            <a:r>
              <a:rPr lang="en-GB" sz="3600" i="1" dirty="0"/>
              <a:t>, </a:t>
            </a:r>
            <a:r>
              <a:rPr lang="en-GB" sz="3600" i="1" dirty="0" err="1"/>
              <a:t>Monterotondo</a:t>
            </a:r>
            <a:r>
              <a:rPr lang="en-GB" sz="3600" i="1" dirty="0"/>
              <a:t> </a:t>
            </a:r>
            <a:r>
              <a:rPr lang="en-GB" sz="3600" i="1" dirty="0" err="1"/>
              <a:t>Staz</a:t>
            </a:r>
            <a:r>
              <a:rPr lang="en-GB" sz="3600" i="1" dirty="0"/>
              <a:t>. (Roma)</a:t>
            </a:r>
            <a:endParaRPr lang="it-IT" sz="3600" dirty="0"/>
          </a:p>
          <a:p>
            <a:pPr marL="857250" indent="-857250" algn="ctr">
              <a:buAutoNum type="romanUcPeriod"/>
            </a:pPr>
            <a:r>
              <a:rPr lang="en-GB" sz="3600" i="1" dirty="0" smtClean="0"/>
              <a:t>Allegrini </a:t>
            </a:r>
            <a:r>
              <a:rPr lang="en-GB" sz="3600" i="1" dirty="0"/>
              <a:t>– </a:t>
            </a:r>
            <a:r>
              <a:rPr lang="en-GB" sz="3600" i="1" dirty="0" err="1"/>
              <a:t>Consorzio</a:t>
            </a:r>
            <a:r>
              <a:rPr lang="en-GB" sz="3600" i="1" dirty="0"/>
              <a:t> di </a:t>
            </a:r>
            <a:r>
              <a:rPr lang="en-GB" sz="3600" i="1" dirty="0" err="1"/>
              <a:t>Ricerca</a:t>
            </a:r>
            <a:r>
              <a:rPr lang="en-GB" sz="3600" i="1" dirty="0"/>
              <a:t> CORAM, </a:t>
            </a:r>
            <a:r>
              <a:rPr lang="en-GB" sz="3600" i="1" dirty="0" err="1"/>
              <a:t>Pastorano</a:t>
            </a:r>
            <a:r>
              <a:rPr lang="en-GB" sz="3600" i="1" dirty="0"/>
              <a:t> (CE</a:t>
            </a:r>
            <a:r>
              <a:rPr lang="en-GB" sz="3600" i="1" dirty="0" smtClean="0"/>
              <a:t>)</a:t>
            </a:r>
          </a:p>
          <a:p>
            <a:pPr marL="857250" indent="-857250" algn="ctr"/>
            <a:endParaRPr lang="en-GB" sz="3600" dirty="0"/>
          </a:p>
        </p:txBody>
      </p:sp>
      <p:sp>
        <p:nvSpPr>
          <p:cNvPr id="6" name="CasellaDiTesto 5"/>
          <p:cNvSpPr txBox="1"/>
          <p:nvPr/>
        </p:nvSpPr>
        <p:spPr>
          <a:xfrm>
            <a:off x="328514" y="4927600"/>
            <a:ext cx="12768921" cy="5539978"/>
          </a:xfrm>
          <a:prstGeom prst="rect">
            <a:avLst/>
          </a:prstGeom>
          <a:solidFill>
            <a:schemeClr val="accent6">
              <a:lumMod val="40000"/>
              <a:lumOff val="60000"/>
            </a:schemeClr>
          </a:solidFill>
          <a:ln w="63500">
            <a:solidFill>
              <a:schemeClr val="accent6">
                <a:lumMod val="50000"/>
              </a:schemeClr>
            </a:solidFill>
          </a:ln>
        </p:spPr>
        <p:txBody>
          <a:bodyPr wrap="square" rtlCol="0">
            <a:spAutoFit/>
          </a:bodyPr>
          <a:lstStyle/>
          <a:p>
            <a:pPr algn="just"/>
            <a:r>
              <a:rPr lang="it-IT" sz="2800" b="1" i="1" dirty="0" smtClean="0"/>
              <a:t>RIASSUNTO</a:t>
            </a:r>
          </a:p>
          <a:p>
            <a:pPr algn="just"/>
            <a:r>
              <a:rPr lang="it-IT" sz="2200" dirty="0" smtClean="0"/>
              <a:t>Lo studio dell’inquinamento negli ambienti interni richiede </a:t>
            </a:r>
            <a:r>
              <a:rPr lang="it-IT" sz="2200" dirty="0"/>
              <a:t>l</a:t>
            </a:r>
            <a:r>
              <a:rPr lang="it-IT" sz="2200" dirty="0" smtClean="0"/>
              <a:t>a piena conoscenza delle emissioni di sostanze inquinanti dalle superfici reali. Tra queste, mobili, tessuti, rivestimento, applicazione di prodotti per la pulizia sui pavimenti sono solo alcuni esempi. </a:t>
            </a:r>
            <a:r>
              <a:rPr lang="it-IT" sz="2200" dirty="0"/>
              <a:t>L</a:t>
            </a:r>
            <a:r>
              <a:rPr lang="it-IT" sz="2200" dirty="0" smtClean="0"/>
              <a:t>e sostanze emesse possono reagire con i normali costituenti dell’atmosfera formando nuove specie che possono determinare un impatto negativo sulla salute dei soggetti esposti. Queste reazioni chimiche sono anche sorgenti di particolato fine che si aggiunge a quello generato negli ambienti oppure trasferito dall’esterno. </a:t>
            </a:r>
          </a:p>
          <a:p>
            <a:pPr algn="just"/>
            <a:r>
              <a:rPr lang="it-IT" sz="2200" dirty="0" smtClean="0"/>
              <a:t>La necessità di controllare e quantificare questi processi ha portato alla realizzazione di un sistema semplice e </a:t>
            </a:r>
            <a:r>
              <a:rPr lang="it-IT" sz="2200" dirty="0"/>
              <a:t>diretto per </a:t>
            </a:r>
            <a:r>
              <a:rPr lang="it-IT" sz="2800" b="1" i="1" dirty="0">
                <a:solidFill>
                  <a:srgbClr val="7030A0"/>
                </a:solidFill>
              </a:rPr>
              <a:t>la </a:t>
            </a:r>
            <a:r>
              <a:rPr lang="it-IT" sz="2800" b="1" i="1" dirty="0" smtClean="0">
                <a:solidFill>
                  <a:srgbClr val="7030A0"/>
                </a:solidFill>
              </a:rPr>
              <a:t>misura quantitativa dei flussi di emissioni di massa</a:t>
            </a:r>
            <a:r>
              <a:rPr lang="it-IT" sz="2200" i="1" dirty="0" smtClean="0"/>
              <a:t> </a:t>
            </a:r>
            <a:r>
              <a:rPr lang="it-IT" sz="2200" dirty="0" smtClean="0"/>
              <a:t>delle sostanze dalle superfici e delle loro eventuali trasformazioni chimiche. Lo scopo di questo lavoro è quello di illustrare questa metodologia di misura basata sui processi di diffusione che avvengono all’interno di un denuder piatto, illustrando i vantaggio di questa tecnica rispetto alle altre impiegate per la misura dei flussi di emissione; presentando inoltre alcune applicazioni pratiche. Alla metodologia è stato dato il nome </a:t>
            </a:r>
            <a:r>
              <a:rPr lang="it-IT" sz="2800" b="1" i="1" dirty="0" smtClean="0">
                <a:solidFill>
                  <a:srgbClr val="7030A0"/>
                </a:solidFill>
              </a:rPr>
              <a:t>di PPDEM (</a:t>
            </a:r>
            <a:r>
              <a:rPr lang="it-IT" sz="2800" b="1" i="1" dirty="0" err="1" smtClean="0">
                <a:solidFill>
                  <a:srgbClr val="7030A0"/>
                </a:solidFill>
              </a:rPr>
              <a:t>Parallel</a:t>
            </a:r>
            <a:r>
              <a:rPr lang="it-IT" sz="2800" b="1" i="1" dirty="0" smtClean="0">
                <a:solidFill>
                  <a:srgbClr val="7030A0"/>
                </a:solidFill>
              </a:rPr>
              <a:t> </a:t>
            </a:r>
            <a:r>
              <a:rPr lang="it-IT" sz="2800" b="1" i="1" dirty="0" err="1" smtClean="0">
                <a:solidFill>
                  <a:srgbClr val="7030A0"/>
                </a:solidFill>
              </a:rPr>
              <a:t>Plates</a:t>
            </a:r>
            <a:r>
              <a:rPr lang="it-IT" sz="2800" b="1" i="1" dirty="0" smtClean="0">
                <a:solidFill>
                  <a:srgbClr val="7030A0"/>
                </a:solidFill>
              </a:rPr>
              <a:t> </a:t>
            </a:r>
            <a:r>
              <a:rPr lang="it-IT" sz="2800" b="1" i="1" dirty="0" err="1" smtClean="0">
                <a:solidFill>
                  <a:srgbClr val="7030A0"/>
                </a:solidFill>
              </a:rPr>
              <a:t>Difffusion</a:t>
            </a:r>
            <a:r>
              <a:rPr lang="it-IT" sz="2800" b="1" i="1" dirty="0" smtClean="0">
                <a:solidFill>
                  <a:srgbClr val="7030A0"/>
                </a:solidFill>
              </a:rPr>
              <a:t> </a:t>
            </a:r>
            <a:r>
              <a:rPr lang="it-IT" sz="2800" b="1" i="1" dirty="0" err="1" smtClean="0">
                <a:solidFill>
                  <a:srgbClr val="7030A0"/>
                </a:solidFill>
              </a:rPr>
              <a:t>Emission</a:t>
            </a:r>
            <a:r>
              <a:rPr lang="it-IT" sz="2800" b="1" i="1" dirty="0" smtClean="0">
                <a:solidFill>
                  <a:srgbClr val="7030A0"/>
                </a:solidFill>
              </a:rPr>
              <a:t> </a:t>
            </a:r>
            <a:r>
              <a:rPr lang="it-IT" sz="2800" b="1" i="1" dirty="0" err="1" smtClean="0">
                <a:solidFill>
                  <a:srgbClr val="7030A0"/>
                </a:solidFill>
              </a:rPr>
              <a:t>Measurement</a:t>
            </a:r>
            <a:r>
              <a:rPr lang="it-IT" sz="2800" b="1" i="1" dirty="0" smtClean="0">
                <a:solidFill>
                  <a:srgbClr val="7030A0"/>
                </a:solidFill>
              </a:rPr>
              <a:t>) </a:t>
            </a:r>
            <a:r>
              <a:rPr lang="it-IT" sz="2200" dirty="0" smtClean="0"/>
              <a:t>a significare  la misura dell’emissione attraverso il sistema di diffusione a facce parallele.</a:t>
            </a:r>
            <a:endParaRPr lang="it-IT" sz="2200" dirty="0"/>
          </a:p>
        </p:txBody>
      </p:sp>
      <p:sp>
        <p:nvSpPr>
          <p:cNvPr id="8" name="CasellaDiTesto 7"/>
          <p:cNvSpPr txBox="1"/>
          <p:nvPr/>
        </p:nvSpPr>
        <p:spPr>
          <a:xfrm>
            <a:off x="328514" y="10935973"/>
            <a:ext cx="12839769" cy="4247317"/>
          </a:xfrm>
          <a:prstGeom prst="rect">
            <a:avLst/>
          </a:prstGeom>
          <a:gradFill>
            <a:gsLst>
              <a:gs pos="0">
                <a:srgbClr val="FFFF00"/>
              </a:gs>
              <a:gs pos="50000">
                <a:srgbClr val="FFFF99"/>
              </a:gs>
              <a:gs pos="100000">
                <a:schemeClr val="bg1"/>
              </a:gs>
            </a:gsLst>
            <a:lin ang="16200000" scaled="1"/>
          </a:gradFill>
          <a:ln w="50800">
            <a:solidFill>
              <a:schemeClr val="accent1"/>
            </a:solidFill>
          </a:ln>
        </p:spPr>
        <p:txBody>
          <a:bodyPr wrap="square" rtlCol="0">
            <a:spAutoFit/>
          </a:bodyPr>
          <a:lstStyle/>
          <a:p>
            <a:pPr algn="just"/>
            <a:r>
              <a:rPr lang="it-IT" sz="2800" b="1" i="1" cap="all" dirty="0"/>
              <a:t>Dal denuder al PPDEM</a:t>
            </a:r>
          </a:p>
          <a:p>
            <a:pPr algn="just"/>
            <a:r>
              <a:rPr lang="it-IT" sz="2200" dirty="0" smtClean="0"/>
              <a:t>Il </a:t>
            </a:r>
            <a:r>
              <a:rPr lang="it-IT" sz="2200" dirty="0"/>
              <a:t>denuder piatto  costituisce un’evoluzione del classico denuder </a:t>
            </a:r>
            <a:r>
              <a:rPr lang="it-IT" sz="2200" dirty="0" smtClean="0"/>
              <a:t>cilindrico (</a:t>
            </a:r>
            <a:r>
              <a:rPr lang="it-IT" sz="2200" dirty="0" err="1" smtClean="0"/>
              <a:t>CD</a:t>
            </a:r>
            <a:r>
              <a:rPr lang="it-IT" sz="2200" dirty="0" smtClean="0"/>
              <a:t>).  Esso consente la misura </a:t>
            </a:r>
            <a:r>
              <a:rPr lang="it-IT" sz="2200" dirty="0"/>
              <a:t>della </a:t>
            </a:r>
            <a:r>
              <a:rPr lang="it-IT" sz="2200" dirty="0" smtClean="0"/>
              <a:t>concentrazione </a:t>
            </a:r>
            <a:r>
              <a:rPr lang="it-IT" sz="2200" dirty="0"/>
              <a:t>degli inquinanti </a:t>
            </a:r>
            <a:r>
              <a:rPr lang="it-IT" sz="2200" dirty="0" smtClean="0"/>
              <a:t>atmosferici. L ’aria, transitando in condizioni laminari all’interno del denuder, trasporta le particelle che possono essere raccolte su filtro ed analizzate. I gas migrano sulla superficie attiva ove vengono irreversibilmente adsorbiti e dalla quale possono essere estratti ed analizzati. Lo stesso principio è stato utilizzato nei denuders a struttura anulare (AD) che si rivelano molto più efficienti a parità di dimensioni fisiche. Facendo tendere ad infinito il diametro, il concetto si estende fino ai denuders piatti (</a:t>
            </a:r>
            <a:r>
              <a:rPr lang="it-IT" sz="2200" dirty="0" err="1" smtClean="0"/>
              <a:t>PPD-Parallel</a:t>
            </a:r>
            <a:r>
              <a:rPr lang="it-IT" sz="2200" dirty="0" smtClean="0"/>
              <a:t> </a:t>
            </a:r>
            <a:r>
              <a:rPr lang="it-IT" sz="2200" dirty="0" err="1" smtClean="0"/>
              <a:t>Plates</a:t>
            </a:r>
            <a:r>
              <a:rPr lang="it-IT" sz="2200" dirty="0" smtClean="0"/>
              <a:t> </a:t>
            </a:r>
            <a:r>
              <a:rPr lang="it-IT" sz="2200" dirty="0" err="1" smtClean="0"/>
              <a:t>Denuder</a:t>
            </a:r>
            <a:r>
              <a:rPr lang="it-IT" sz="2200" dirty="0" smtClean="0"/>
              <a:t>) ove le due facce sono entrambe attive nell’adsorbimento di specie gassose. </a:t>
            </a:r>
          </a:p>
          <a:p>
            <a:pPr algn="just"/>
            <a:r>
              <a:rPr lang="it-IT" sz="2200" dirty="0" smtClean="0"/>
              <a:t>Il sistema PPDEM consiste semplicemente in un denuder piatto nel quale una faccia è formata dalla superficie in studio, l’altra invece è di materiale inerte. In questo caso, invece della deposizione (K) viene misurata l’emissione di sostanze gassose (-K) direttamente in unità di massa di inquinante per unità di superficie e per unità di tempo.</a:t>
            </a:r>
            <a:endParaRPr lang="it-IT" sz="2200" dirty="0"/>
          </a:p>
        </p:txBody>
      </p:sp>
      <p:sp>
        <p:nvSpPr>
          <p:cNvPr id="9" name="Ovale 8"/>
          <p:cNvSpPr>
            <a:spLocks noChangeAspect="1"/>
          </p:cNvSpPr>
          <p:nvPr/>
        </p:nvSpPr>
        <p:spPr>
          <a:xfrm>
            <a:off x="900018" y="16375921"/>
            <a:ext cx="1080000" cy="1080000"/>
          </a:xfrm>
          <a:prstGeom prst="ellipse">
            <a:avLst/>
          </a:prstGeom>
          <a:solidFill>
            <a:schemeClr val="accent1">
              <a:lumMod val="20000"/>
              <a:lumOff val="80000"/>
            </a:schemeClr>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Ovale 9"/>
          <p:cNvSpPr>
            <a:spLocks noChangeAspect="1"/>
          </p:cNvSpPr>
          <p:nvPr/>
        </p:nvSpPr>
        <p:spPr>
          <a:xfrm>
            <a:off x="3543224" y="16518797"/>
            <a:ext cx="799200" cy="7992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1" name="Ovale 10"/>
          <p:cNvSpPr>
            <a:spLocks noChangeAspect="1"/>
          </p:cNvSpPr>
          <p:nvPr/>
        </p:nvSpPr>
        <p:spPr>
          <a:xfrm>
            <a:off x="3400348" y="16375921"/>
            <a:ext cx="1080000" cy="1080000"/>
          </a:xfrm>
          <a:prstGeom prst="ellipse">
            <a:avLst/>
          </a:prstGeom>
          <a:solidFill>
            <a:schemeClr val="accent1">
              <a:lumMod val="20000"/>
              <a:lumOff val="80000"/>
            </a:schemeClr>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pSp>
        <p:nvGrpSpPr>
          <p:cNvPr id="23" name="Gruppo 22"/>
          <p:cNvGrpSpPr/>
          <p:nvPr/>
        </p:nvGrpSpPr>
        <p:grpSpPr>
          <a:xfrm>
            <a:off x="5757802" y="16733111"/>
            <a:ext cx="2143140" cy="501654"/>
            <a:chOff x="19402460" y="12344373"/>
            <a:chExt cx="2143140" cy="501654"/>
          </a:xfrm>
        </p:grpSpPr>
        <p:cxnSp>
          <p:nvCxnSpPr>
            <p:cNvPr id="14" name="Connettore 1 13"/>
            <p:cNvCxnSpPr/>
            <p:nvPr/>
          </p:nvCxnSpPr>
          <p:spPr>
            <a:xfrm>
              <a:off x="19402460" y="12344373"/>
              <a:ext cx="2143140" cy="1588"/>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1 14"/>
            <p:cNvCxnSpPr/>
            <p:nvPr/>
          </p:nvCxnSpPr>
          <p:spPr>
            <a:xfrm>
              <a:off x="19402460" y="12844439"/>
              <a:ext cx="2143140" cy="1588"/>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19402460" y="12773001"/>
              <a:ext cx="2143140" cy="158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Connettore 1 17"/>
            <p:cNvCxnSpPr/>
            <p:nvPr/>
          </p:nvCxnSpPr>
          <p:spPr>
            <a:xfrm>
              <a:off x="19402460" y="12415811"/>
              <a:ext cx="2143140" cy="158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9" name="Connettore 1 18"/>
          <p:cNvCxnSpPr/>
          <p:nvPr/>
        </p:nvCxnSpPr>
        <p:spPr>
          <a:xfrm>
            <a:off x="9145515" y="16806137"/>
            <a:ext cx="2143140" cy="1588"/>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1 19"/>
          <p:cNvCxnSpPr/>
          <p:nvPr/>
        </p:nvCxnSpPr>
        <p:spPr>
          <a:xfrm>
            <a:off x="9145515" y="17306203"/>
            <a:ext cx="2143140" cy="1588"/>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1 20"/>
          <p:cNvCxnSpPr/>
          <p:nvPr/>
        </p:nvCxnSpPr>
        <p:spPr>
          <a:xfrm>
            <a:off x="9145515" y="17234765"/>
            <a:ext cx="2143140" cy="158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Ovale 23"/>
          <p:cNvSpPr>
            <a:spLocks noChangeAspect="1"/>
          </p:cNvSpPr>
          <p:nvPr/>
        </p:nvSpPr>
        <p:spPr>
          <a:xfrm>
            <a:off x="828580" y="16304483"/>
            <a:ext cx="1224000" cy="1224000"/>
          </a:xfrm>
          <a:prstGeom prst="ellipse">
            <a:avLst/>
          </a:prstGeom>
          <a:noFill/>
          <a:ln w="1016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5" name="Ovale 24"/>
          <p:cNvSpPr>
            <a:spLocks noChangeAspect="1"/>
          </p:cNvSpPr>
          <p:nvPr/>
        </p:nvSpPr>
        <p:spPr>
          <a:xfrm>
            <a:off x="3328910" y="16304483"/>
            <a:ext cx="1224000" cy="1224000"/>
          </a:xfrm>
          <a:prstGeom prst="ellipse">
            <a:avLst/>
          </a:prstGeom>
          <a:noFill/>
          <a:ln w="1016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Ovale 11"/>
          <p:cNvSpPr>
            <a:spLocks noChangeAspect="1"/>
          </p:cNvSpPr>
          <p:nvPr/>
        </p:nvSpPr>
        <p:spPr>
          <a:xfrm>
            <a:off x="3543224" y="16518797"/>
            <a:ext cx="799200" cy="799200"/>
          </a:xfrm>
          <a:prstGeom prst="ellipse">
            <a:avLst/>
          </a:prstGeom>
          <a:solidFill>
            <a:schemeClr val="bg1">
              <a:lumMod val="75000"/>
            </a:scheme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6" name="Rettangolo 25"/>
          <p:cNvSpPr/>
          <p:nvPr/>
        </p:nvSpPr>
        <p:spPr>
          <a:xfrm>
            <a:off x="9145515" y="16806137"/>
            <a:ext cx="2143140" cy="42862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3"/>
          <a:srcRect/>
          <a:stretch>
            <a:fillRect/>
          </a:stretch>
        </p:blipFill>
        <p:spPr bwMode="auto">
          <a:xfrm>
            <a:off x="22955904" y="2210509"/>
            <a:ext cx="5528035" cy="1742059"/>
          </a:xfrm>
          <a:prstGeom prst="rect">
            <a:avLst/>
          </a:prstGeom>
          <a:noFill/>
          <a:ln w="9525">
            <a:noFill/>
            <a:miter lim="800000"/>
            <a:headEnd/>
            <a:tailEnd/>
          </a:ln>
          <a:effectLst/>
        </p:spPr>
      </p:pic>
      <p:sp>
        <p:nvSpPr>
          <p:cNvPr id="32" name="CasellaDiTesto 31"/>
          <p:cNvSpPr txBox="1"/>
          <p:nvPr/>
        </p:nvSpPr>
        <p:spPr>
          <a:xfrm>
            <a:off x="23813154" y="4927601"/>
            <a:ext cx="4338374" cy="7632859"/>
          </a:xfrm>
          <a:prstGeom prst="rect">
            <a:avLst/>
          </a:prstGeom>
          <a:solidFill>
            <a:schemeClr val="accent2">
              <a:lumMod val="40000"/>
              <a:lumOff val="60000"/>
            </a:schemeClr>
          </a:solidFill>
          <a:ln w="50800">
            <a:solidFill>
              <a:schemeClr val="accent2">
                <a:lumMod val="75000"/>
              </a:schemeClr>
            </a:solidFill>
          </a:ln>
        </p:spPr>
        <p:txBody>
          <a:bodyPr wrap="square" rtlCol="0">
            <a:spAutoFit/>
          </a:bodyPr>
          <a:lstStyle/>
          <a:p>
            <a:pPr algn="just"/>
            <a:r>
              <a:rPr lang="it-IT" sz="2800" b="1" i="1" dirty="0" smtClean="0"/>
              <a:t>I vantaggi del PPDEM</a:t>
            </a:r>
          </a:p>
          <a:p>
            <a:pPr algn="just"/>
            <a:r>
              <a:rPr lang="it-IT" sz="2200" dirty="0" smtClean="0"/>
              <a:t>La misura dei flussi di emissione di massa dalle superfici può essere effettuata con diversi metodi. Tra questi, possono essere citati i sistemi basati sulle camere di test oppure il sistema FLEC. La tabella  mostra il  confronto tra questi due metodi e il PPDEM evidenziando la superiorità  pratica di quest’ultimo.</a:t>
            </a:r>
          </a:p>
          <a:p>
            <a:pPr algn="just"/>
            <a:r>
              <a:rPr lang="it-IT" sz="2200" dirty="0" smtClean="0"/>
              <a:t>In particolare si sottolinea la rapidità di misura dei flussi di emissione di massa dalle superfici e la valutazione di reazioni superficiali di natura fotochimica. Inoltre, la flessibilità analitica risulta molto elevata in quanto è possibile modulare i parametri fluidodinamici al fine di raggiungere livelli di concentrazioni di inquinanti compatibili con i normali sistemi di misura attivi e passivi.</a:t>
            </a:r>
          </a:p>
        </p:txBody>
      </p:sp>
      <p:sp>
        <p:nvSpPr>
          <p:cNvPr id="33" name="CasellaDiTesto 32"/>
          <p:cNvSpPr txBox="1"/>
          <p:nvPr/>
        </p:nvSpPr>
        <p:spPr>
          <a:xfrm>
            <a:off x="242038" y="20130868"/>
            <a:ext cx="12855397" cy="3570208"/>
          </a:xfrm>
          <a:prstGeom prst="rect">
            <a:avLst/>
          </a:prstGeom>
          <a:solidFill>
            <a:schemeClr val="accent3">
              <a:lumMod val="60000"/>
              <a:lumOff val="40000"/>
            </a:schemeClr>
          </a:solidFill>
          <a:ln w="50800">
            <a:solidFill>
              <a:srgbClr val="009900"/>
            </a:solidFill>
          </a:ln>
        </p:spPr>
        <p:txBody>
          <a:bodyPr wrap="square" rtlCol="0">
            <a:spAutoFit/>
          </a:bodyPr>
          <a:lstStyle/>
          <a:p>
            <a:r>
              <a:rPr lang="it-IT" sz="2800" b="1" i="1" dirty="0" smtClean="0"/>
              <a:t>Descrizione del PPDEM</a:t>
            </a:r>
          </a:p>
          <a:p>
            <a:pPr algn="just"/>
            <a:r>
              <a:rPr lang="it-IT" sz="2200" dirty="0" smtClean="0"/>
              <a:t>Lo schema funzionale del dispositivo è mostrato nella figura sottostante. Esso consiste di un denuder piatto di spessore </a:t>
            </a:r>
            <a:r>
              <a:rPr lang="it-IT" sz="2200" i="1" dirty="0" smtClean="0"/>
              <a:t>d</a:t>
            </a:r>
            <a:r>
              <a:rPr lang="it-IT" sz="2200" dirty="0" smtClean="0"/>
              <a:t> e lunghezza </a:t>
            </a:r>
            <a:r>
              <a:rPr lang="it-IT" sz="2200" i="1" dirty="0" smtClean="0"/>
              <a:t>L</a:t>
            </a:r>
            <a:r>
              <a:rPr lang="it-IT" sz="2200" dirty="0" smtClean="0"/>
              <a:t> nel quale la faccia inerte è costituita da vetro o quarzo, mentre la faccia attiva è la superficie della quale si intende misurare l’emissione specifica e della quale sono note le caratteristiche geometriche. L’aria, a temperatura ed umidità controllata ed eventualmente arricchita di sostanze reagenti (ad esempio Ozono) attraversa quindi il canale rettangolare. Questo si arricchisce della sostanza emessa dalla superficie attiva. Misurando la concentrazione o la quantità delle sostanze in uscita, è possibile determinare  l’emissione specifica oppure i prodotti di reazione. La faccia inerte di quarzo consente l’illuminazione della superficie al fine di stimolare reazioni di tipo fotochimico .</a:t>
            </a:r>
          </a:p>
          <a:p>
            <a:endParaRPr lang="it-IT" sz="2200" dirty="0"/>
          </a:p>
        </p:txBody>
      </p:sp>
      <p:sp>
        <p:nvSpPr>
          <p:cNvPr id="94" name="CasellaDiTesto 93"/>
          <p:cNvSpPr txBox="1"/>
          <p:nvPr/>
        </p:nvSpPr>
        <p:spPr>
          <a:xfrm>
            <a:off x="409560" y="27832050"/>
            <a:ext cx="12855397" cy="3416320"/>
          </a:xfrm>
          <a:prstGeom prst="rect">
            <a:avLst/>
          </a:prstGeom>
          <a:solidFill>
            <a:schemeClr val="accent6">
              <a:lumMod val="20000"/>
              <a:lumOff val="80000"/>
            </a:schemeClr>
          </a:solidFill>
          <a:ln w="50800">
            <a:solidFill>
              <a:srgbClr val="FF0000"/>
            </a:solidFill>
          </a:ln>
        </p:spPr>
        <p:txBody>
          <a:bodyPr wrap="square" rtlCol="0">
            <a:spAutoFit/>
          </a:bodyPr>
          <a:lstStyle/>
          <a:p>
            <a:pPr algn="just"/>
            <a:r>
              <a:rPr lang="it-IT" sz="2800" b="1" i="1" dirty="0" smtClean="0"/>
              <a:t>Impiego del PPDEM</a:t>
            </a:r>
          </a:p>
          <a:p>
            <a:pPr algn="just"/>
            <a:r>
              <a:rPr lang="it-IT" sz="2200" dirty="0" smtClean="0"/>
              <a:t>Il PPDEM nasce per la misura delle emissioni dalle superfici reali e quindi per la valutazione dell’inquinamento indoor. Il dispositivo viene semplicemente appoggiato sulla superficie della quale si intende misurare l’emissione e le specie di interesse possono essere misurate attraverso un sistema di misura automatico in continuo oppure mediante sistemi di campionamento attivo e/o passivo. Conoscendo il flusso di aria in ingresso e la concentrazione in uscita è possibile  determinare il flusso di emissione di massa</a:t>
            </a:r>
            <a:r>
              <a:rPr lang="it-IT" sz="2800" b="1" i="1" dirty="0" smtClean="0">
                <a:solidFill>
                  <a:srgbClr val="7030A0"/>
                </a:solidFill>
              </a:rPr>
              <a:t>. Il PPDEM può quindi essere utilizzato “in situ” e non richiede il trasporto del campione in laboratorio.</a:t>
            </a:r>
          </a:p>
          <a:p>
            <a:pPr algn="just"/>
            <a:r>
              <a:rPr lang="it-IT" sz="2200" dirty="0"/>
              <a:t>Come tale, esso costituisce un notevole strumento per </a:t>
            </a:r>
            <a:r>
              <a:rPr lang="it-IT" sz="2200" dirty="0" smtClean="0"/>
              <a:t> lo studio dell’inquinamento atmosferico negli ambienti interni in quanto caratterizza i materiali e le loro emissioni di inquinanti. </a:t>
            </a:r>
            <a:endParaRPr lang="it-IT" sz="2200" dirty="0"/>
          </a:p>
        </p:txBody>
      </p:sp>
      <p:sp>
        <p:nvSpPr>
          <p:cNvPr id="1039" name="Rectangle 15"/>
          <p:cNvSpPr>
            <a:spLocks noChangeArrowheads="1"/>
          </p:cNvSpPr>
          <p:nvPr/>
        </p:nvSpPr>
        <p:spPr bwMode="auto">
          <a:xfrm>
            <a:off x="0" y="0"/>
            <a:ext cx="288036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9" name="Connettore 1 108"/>
          <p:cNvCxnSpPr/>
          <p:nvPr/>
        </p:nvCxnSpPr>
        <p:spPr>
          <a:xfrm>
            <a:off x="0" y="4500000"/>
            <a:ext cx="28782962" cy="1588"/>
          </a:xfrm>
          <a:prstGeom prst="line">
            <a:avLst/>
          </a:prstGeom>
          <a:ln w="1016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CasellaDiTesto 111"/>
          <p:cNvSpPr txBox="1"/>
          <p:nvPr/>
        </p:nvSpPr>
        <p:spPr>
          <a:xfrm>
            <a:off x="13505621" y="13964252"/>
            <a:ext cx="14996538" cy="2554545"/>
          </a:xfrm>
          <a:prstGeom prst="rect">
            <a:avLst/>
          </a:prstGeom>
          <a:solidFill>
            <a:schemeClr val="accent1">
              <a:lumMod val="20000"/>
              <a:lumOff val="80000"/>
            </a:schemeClr>
          </a:solidFill>
          <a:ln w="38100">
            <a:solidFill>
              <a:srgbClr val="00B0F0"/>
            </a:solidFill>
          </a:ln>
        </p:spPr>
        <p:txBody>
          <a:bodyPr wrap="square" rtlCol="0">
            <a:spAutoFit/>
          </a:bodyPr>
          <a:lstStyle/>
          <a:p>
            <a:r>
              <a:rPr lang="it-IT" sz="2800" b="1" i="1" dirty="0"/>
              <a:t>ESPERIMENTI SU SUPERFICI FOTOCATALITICHE</a:t>
            </a:r>
          </a:p>
          <a:p>
            <a:r>
              <a:rPr lang="it-IT" sz="2200" dirty="0"/>
              <a:t>Un PPDEM è stato utilizzato per lo studio della reattività delle superfici </a:t>
            </a:r>
            <a:r>
              <a:rPr lang="it-IT" sz="2200" dirty="0" err="1" smtClean="0"/>
              <a:t>fotocatalitiche</a:t>
            </a:r>
            <a:r>
              <a:rPr lang="it-IT" sz="2200" dirty="0" smtClean="0"/>
              <a:t>. In questo caso è stato utilizzato  </a:t>
            </a:r>
            <a:r>
              <a:rPr lang="it-IT" sz="2200" dirty="0"/>
              <a:t>un contenitore di polietilene, all’interno del quale è posto un provino, di dimensioni 12cm (L) x 6cm (W) x 0.7cm (H), di vetro, la cui superficie è stata precedentemente ricoperta con uno dei rivestimenti in esame. Il flusso operativo è di 0.5 l/min quindi laminare (</a:t>
            </a:r>
            <a:r>
              <a:rPr lang="it-IT" sz="2200" dirty="0" smtClean="0"/>
              <a:t>Re=1900). </a:t>
            </a:r>
            <a:r>
              <a:rPr lang="it-IT" sz="2200" dirty="0"/>
              <a:t>La lampada ultravioletta UV di eccitazione a 365 </a:t>
            </a:r>
            <a:r>
              <a:rPr lang="it-IT" sz="2200" dirty="0" err="1"/>
              <a:t>nm</a:t>
            </a:r>
            <a:r>
              <a:rPr lang="it-IT" sz="2200" dirty="0"/>
              <a:t> fornisce un flusso di radiazione di 0.6 </a:t>
            </a:r>
            <a:r>
              <a:rPr lang="it-IT" sz="2200" dirty="0" err="1"/>
              <a:t>mW</a:t>
            </a:r>
            <a:r>
              <a:rPr lang="it-IT" sz="2200" dirty="0"/>
              <a:t>/cm</a:t>
            </a:r>
            <a:r>
              <a:rPr lang="it-IT" sz="2200" baseline="30000" dirty="0"/>
              <a:t>2</a:t>
            </a:r>
            <a:r>
              <a:rPr lang="it-IT" sz="2200" dirty="0"/>
              <a:t>. </a:t>
            </a:r>
            <a:endParaRPr lang="it-IT" sz="2200" dirty="0" smtClean="0"/>
          </a:p>
          <a:p>
            <a:r>
              <a:rPr lang="it-IT" sz="2200" dirty="0" smtClean="0"/>
              <a:t>La figura presenta l’andamento delle diverse specie così come  misurate con un analizzatore di chemiluminescenza, mentre la tabella riporta le velocità di emissione delle specie considerate .</a:t>
            </a:r>
            <a:endParaRPr lang="it-IT" sz="2200" dirty="0"/>
          </a:p>
        </p:txBody>
      </p:sp>
      <p:pic>
        <p:nvPicPr>
          <p:cNvPr id="114" name="Immagine 113"/>
          <p:cNvPicPr/>
          <p:nvPr/>
        </p:nvPicPr>
        <p:blipFill>
          <a:blip r:embed="rId4">
            <a:extLst>
              <a:ext uri="{28A0092B-C50C-407E-A947-70E740481C1C}">
                <a14:useLocalDpi xmlns:a14="http://schemas.microsoft.com/office/drawing/2010/main" val="0"/>
              </a:ext>
            </a:extLst>
          </a:blip>
          <a:srcRect/>
          <a:stretch>
            <a:fillRect/>
          </a:stretch>
        </p:blipFill>
        <p:spPr bwMode="auto">
          <a:xfrm>
            <a:off x="13523841" y="16575417"/>
            <a:ext cx="5432400" cy="4528800"/>
          </a:xfrm>
          <a:prstGeom prst="rect">
            <a:avLst/>
          </a:prstGeom>
          <a:noFill/>
          <a:ln w="38100">
            <a:solidFill>
              <a:srgbClr val="00B0F0"/>
            </a:solidFill>
          </a:ln>
        </p:spPr>
      </p:pic>
      <p:graphicFrame>
        <p:nvGraphicFramePr>
          <p:cNvPr id="115" name="Tabella 114"/>
          <p:cNvGraphicFramePr>
            <a:graphicFrameLocks noGrp="1"/>
          </p:cNvGraphicFramePr>
          <p:nvPr/>
        </p:nvGraphicFramePr>
        <p:xfrm>
          <a:off x="21778376" y="16575417"/>
          <a:ext cx="6723783" cy="2930371"/>
        </p:xfrm>
        <a:graphic>
          <a:graphicData uri="http://schemas.openxmlformats.org/drawingml/2006/table">
            <a:tbl>
              <a:tblPr/>
              <a:tblGrid>
                <a:gridCol w="1420685"/>
                <a:gridCol w="1041043"/>
                <a:gridCol w="1420685"/>
                <a:gridCol w="1420685"/>
                <a:gridCol w="1420685"/>
              </a:tblGrid>
              <a:tr h="874255">
                <a:tc>
                  <a:txBody>
                    <a:bodyPr/>
                    <a:lstStyle/>
                    <a:p>
                      <a:pPr algn="ctr">
                        <a:lnSpc>
                          <a:spcPct val="115000"/>
                        </a:lnSpc>
                        <a:spcAft>
                          <a:spcPts val="0"/>
                        </a:spcAft>
                        <a:tabLst>
                          <a:tab pos="4391025" algn="l"/>
                        </a:tabLst>
                      </a:pPr>
                      <a:r>
                        <a:rPr lang="it-IT" sz="2000" b="1" dirty="0">
                          <a:solidFill>
                            <a:schemeClr val="tx1"/>
                          </a:solidFill>
                          <a:latin typeface="Calibri"/>
                          <a:ea typeface="宋体"/>
                          <a:cs typeface="Times New Roman"/>
                        </a:rPr>
                        <a:t>Materiale</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algn="ctr">
                        <a:lnSpc>
                          <a:spcPct val="115000"/>
                        </a:lnSpc>
                        <a:spcAft>
                          <a:spcPts val="0"/>
                        </a:spcAft>
                        <a:tabLst>
                          <a:tab pos="4391025" algn="l"/>
                        </a:tabLst>
                      </a:pPr>
                      <a:r>
                        <a:rPr lang="it-IT" sz="2000" b="1" dirty="0">
                          <a:solidFill>
                            <a:schemeClr val="tx1"/>
                          </a:solidFill>
                          <a:latin typeface="Calibri"/>
                          <a:ea typeface="宋体"/>
                          <a:cs typeface="Times New Roman"/>
                        </a:rPr>
                        <a:t>F (L/min)</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algn="ctr">
                        <a:lnSpc>
                          <a:spcPct val="115000"/>
                        </a:lnSpc>
                        <a:spcAft>
                          <a:spcPts val="0"/>
                        </a:spcAft>
                        <a:tabLst>
                          <a:tab pos="4391025" algn="l"/>
                        </a:tabLst>
                      </a:pPr>
                      <a:r>
                        <a:rPr lang="it-IT" sz="2000" b="1" dirty="0">
                          <a:solidFill>
                            <a:schemeClr val="tx1"/>
                          </a:solidFill>
                          <a:latin typeface="Calibri"/>
                          <a:ea typeface="宋体"/>
                          <a:cs typeface="Times New Roman"/>
                        </a:rPr>
                        <a:t>F</a:t>
                      </a:r>
                      <a:r>
                        <a:rPr lang="it-IT" sz="2000" b="1" baseline="-25000" dirty="0">
                          <a:solidFill>
                            <a:schemeClr val="tx1"/>
                          </a:solidFill>
                          <a:latin typeface="Calibri"/>
                          <a:ea typeface="宋体"/>
                          <a:cs typeface="Times New Roman"/>
                        </a:rPr>
                        <a:t>NO2</a:t>
                      </a:r>
                      <a:endParaRPr lang="it-IT" sz="2000" b="1" dirty="0">
                        <a:solidFill>
                          <a:schemeClr val="tx1"/>
                        </a:solidFill>
                        <a:latin typeface="Calibri"/>
                        <a:ea typeface="宋体"/>
                        <a:cs typeface="Times New Roman"/>
                      </a:endParaRPr>
                    </a:p>
                    <a:p>
                      <a:pPr algn="ctr">
                        <a:lnSpc>
                          <a:spcPct val="115000"/>
                        </a:lnSpc>
                        <a:spcAft>
                          <a:spcPts val="0"/>
                        </a:spcAft>
                        <a:tabLst>
                          <a:tab pos="4391025" algn="l"/>
                        </a:tabLst>
                      </a:pPr>
                      <a:r>
                        <a:rPr lang="it-IT" sz="2000" b="1" dirty="0">
                          <a:solidFill>
                            <a:schemeClr val="tx1"/>
                          </a:solidFill>
                          <a:latin typeface="Calibri"/>
                          <a:ea typeface="宋体"/>
                          <a:cs typeface="Times New Roman"/>
                        </a:rPr>
                        <a:t>(µg m</a:t>
                      </a:r>
                      <a:r>
                        <a:rPr lang="it-IT" sz="2000" b="1" baseline="30000" dirty="0">
                          <a:solidFill>
                            <a:schemeClr val="tx1"/>
                          </a:solidFill>
                          <a:latin typeface="Calibri"/>
                          <a:ea typeface="宋体"/>
                          <a:cs typeface="Times New Roman"/>
                        </a:rPr>
                        <a:t>-2</a:t>
                      </a:r>
                      <a:r>
                        <a:rPr lang="it-IT" sz="2000" b="1" dirty="0">
                          <a:solidFill>
                            <a:schemeClr val="tx1"/>
                          </a:solidFill>
                          <a:latin typeface="Calibri"/>
                          <a:ea typeface="宋体"/>
                          <a:cs typeface="Times New Roman"/>
                        </a:rPr>
                        <a:t> s</a:t>
                      </a:r>
                      <a:r>
                        <a:rPr lang="it-IT" sz="2000" b="1" baseline="30000" dirty="0">
                          <a:solidFill>
                            <a:schemeClr val="tx1"/>
                          </a:solidFill>
                          <a:latin typeface="Calibri"/>
                          <a:ea typeface="宋体"/>
                          <a:cs typeface="Times New Roman"/>
                        </a:rPr>
                        <a:t>-1</a:t>
                      </a:r>
                      <a:r>
                        <a:rPr lang="it-IT" sz="2000" b="1" dirty="0">
                          <a:solidFill>
                            <a:schemeClr val="tx1"/>
                          </a:solidFill>
                          <a:latin typeface="Calibri"/>
                          <a:ea typeface="宋体"/>
                          <a:cs typeface="Times New Roman"/>
                        </a:rPr>
                        <a:t>).</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algn="ctr">
                        <a:lnSpc>
                          <a:spcPct val="115000"/>
                        </a:lnSpc>
                        <a:spcAft>
                          <a:spcPts val="0"/>
                        </a:spcAft>
                        <a:tabLst>
                          <a:tab pos="4391025" algn="l"/>
                        </a:tabLst>
                      </a:pPr>
                      <a:r>
                        <a:rPr lang="it-IT" sz="2000" b="1" dirty="0">
                          <a:solidFill>
                            <a:schemeClr val="tx1"/>
                          </a:solidFill>
                          <a:latin typeface="Calibri"/>
                          <a:ea typeface="宋体"/>
                          <a:cs typeface="Times New Roman"/>
                        </a:rPr>
                        <a:t>F</a:t>
                      </a:r>
                      <a:r>
                        <a:rPr lang="it-IT" sz="2000" b="1" baseline="-25000" dirty="0">
                          <a:solidFill>
                            <a:schemeClr val="tx1"/>
                          </a:solidFill>
                          <a:latin typeface="Calibri"/>
                          <a:ea typeface="宋体"/>
                          <a:cs typeface="Times New Roman"/>
                        </a:rPr>
                        <a:t>HONO</a:t>
                      </a:r>
                      <a:endParaRPr lang="it-IT" sz="2000" b="1" dirty="0">
                        <a:solidFill>
                          <a:schemeClr val="tx1"/>
                        </a:solidFill>
                        <a:latin typeface="Calibri"/>
                        <a:ea typeface="宋体"/>
                        <a:cs typeface="Times New Roman"/>
                      </a:endParaRPr>
                    </a:p>
                    <a:p>
                      <a:pPr algn="ctr">
                        <a:lnSpc>
                          <a:spcPct val="115000"/>
                        </a:lnSpc>
                        <a:spcAft>
                          <a:spcPts val="0"/>
                        </a:spcAft>
                        <a:tabLst>
                          <a:tab pos="4391025" algn="l"/>
                        </a:tabLst>
                      </a:pPr>
                      <a:r>
                        <a:rPr lang="it-IT" sz="2000" b="1" dirty="0">
                          <a:solidFill>
                            <a:schemeClr val="tx1"/>
                          </a:solidFill>
                          <a:latin typeface="Calibri"/>
                          <a:ea typeface="宋体"/>
                          <a:cs typeface="Times New Roman"/>
                        </a:rPr>
                        <a:t>(µg m</a:t>
                      </a:r>
                      <a:r>
                        <a:rPr lang="it-IT" sz="2000" b="1" baseline="30000" dirty="0">
                          <a:solidFill>
                            <a:schemeClr val="tx1"/>
                          </a:solidFill>
                          <a:latin typeface="Calibri"/>
                          <a:ea typeface="宋体"/>
                          <a:cs typeface="Times New Roman"/>
                        </a:rPr>
                        <a:t>-2</a:t>
                      </a:r>
                      <a:r>
                        <a:rPr lang="it-IT" sz="2000" b="1" dirty="0">
                          <a:solidFill>
                            <a:schemeClr val="tx1"/>
                          </a:solidFill>
                          <a:latin typeface="Calibri"/>
                          <a:ea typeface="宋体"/>
                          <a:cs typeface="Times New Roman"/>
                        </a:rPr>
                        <a:t> s</a:t>
                      </a:r>
                      <a:r>
                        <a:rPr lang="it-IT" sz="2000" b="1" baseline="30000" dirty="0">
                          <a:solidFill>
                            <a:schemeClr val="tx1"/>
                          </a:solidFill>
                          <a:latin typeface="Calibri"/>
                          <a:ea typeface="宋体"/>
                          <a:cs typeface="Times New Roman"/>
                        </a:rPr>
                        <a:t>-1</a:t>
                      </a:r>
                      <a:r>
                        <a:rPr lang="it-IT" sz="2000" b="1" dirty="0">
                          <a:solidFill>
                            <a:schemeClr val="tx1"/>
                          </a:solidFill>
                          <a:latin typeface="Calibri"/>
                          <a:ea typeface="宋体"/>
                          <a:cs typeface="Times New Roman"/>
                        </a:rPr>
                        <a:t>).</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algn="ctr">
                        <a:lnSpc>
                          <a:spcPct val="115000"/>
                        </a:lnSpc>
                        <a:spcAft>
                          <a:spcPts val="0"/>
                        </a:spcAft>
                        <a:tabLst>
                          <a:tab pos="4391025" algn="l"/>
                        </a:tabLst>
                      </a:pPr>
                      <a:r>
                        <a:rPr lang="it-IT" sz="2000" b="1" dirty="0">
                          <a:solidFill>
                            <a:schemeClr val="tx1"/>
                          </a:solidFill>
                          <a:latin typeface="Calibri"/>
                          <a:ea typeface="宋体"/>
                          <a:cs typeface="Times New Roman"/>
                        </a:rPr>
                        <a:t>F</a:t>
                      </a:r>
                      <a:r>
                        <a:rPr lang="it-IT" sz="2000" b="1" baseline="-25000" dirty="0">
                          <a:solidFill>
                            <a:schemeClr val="tx1"/>
                          </a:solidFill>
                          <a:latin typeface="Calibri"/>
                          <a:ea typeface="宋体"/>
                          <a:cs typeface="Times New Roman"/>
                        </a:rPr>
                        <a:t>NO</a:t>
                      </a:r>
                      <a:endParaRPr lang="it-IT" sz="2000" b="1" dirty="0">
                        <a:solidFill>
                          <a:schemeClr val="tx1"/>
                        </a:solidFill>
                        <a:latin typeface="Calibri"/>
                        <a:ea typeface="宋体"/>
                        <a:cs typeface="Times New Roman"/>
                      </a:endParaRPr>
                    </a:p>
                    <a:p>
                      <a:pPr algn="ctr">
                        <a:lnSpc>
                          <a:spcPct val="115000"/>
                        </a:lnSpc>
                        <a:spcAft>
                          <a:spcPts val="0"/>
                        </a:spcAft>
                        <a:tabLst>
                          <a:tab pos="4391025" algn="l"/>
                        </a:tabLst>
                      </a:pPr>
                      <a:r>
                        <a:rPr lang="it-IT" sz="2000" b="1" dirty="0">
                          <a:solidFill>
                            <a:schemeClr val="tx1"/>
                          </a:solidFill>
                          <a:latin typeface="Calibri"/>
                          <a:ea typeface="宋体"/>
                          <a:cs typeface="Times New Roman"/>
                        </a:rPr>
                        <a:t>(µg m</a:t>
                      </a:r>
                      <a:r>
                        <a:rPr lang="it-IT" sz="2000" b="1" baseline="30000" dirty="0">
                          <a:solidFill>
                            <a:schemeClr val="tx1"/>
                          </a:solidFill>
                          <a:latin typeface="Calibri"/>
                          <a:ea typeface="宋体"/>
                          <a:cs typeface="Times New Roman"/>
                        </a:rPr>
                        <a:t>-2</a:t>
                      </a:r>
                      <a:r>
                        <a:rPr lang="it-IT" sz="2000" b="1" dirty="0">
                          <a:solidFill>
                            <a:schemeClr val="tx1"/>
                          </a:solidFill>
                          <a:latin typeface="Calibri"/>
                          <a:ea typeface="宋体"/>
                          <a:cs typeface="Times New Roman"/>
                        </a:rPr>
                        <a:t> s</a:t>
                      </a:r>
                      <a:r>
                        <a:rPr lang="it-IT" sz="2000" b="1" baseline="30000" dirty="0">
                          <a:solidFill>
                            <a:schemeClr val="tx1"/>
                          </a:solidFill>
                          <a:latin typeface="Calibri"/>
                          <a:ea typeface="宋体"/>
                          <a:cs typeface="Times New Roman"/>
                        </a:rPr>
                        <a:t>-1</a:t>
                      </a:r>
                      <a:r>
                        <a:rPr lang="it-IT" sz="2000" b="1" dirty="0">
                          <a:solidFill>
                            <a:schemeClr val="tx1"/>
                          </a:solidFill>
                          <a:latin typeface="Calibri"/>
                          <a:ea typeface="宋体"/>
                          <a:cs typeface="Times New Roman"/>
                        </a:rPr>
                        <a:t>).</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342686">
                <a:tc>
                  <a:txBody>
                    <a:bodyPr/>
                    <a:lstStyle/>
                    <a:p>
                      <a:pPr marL="0" algn="just">
                        <a:lnSpc>
                          <a:spcPct val="100000"/>
                        </a:lnSpc>
                        <a:spcBef>
                          <a:spcPts val="1200"/>
                        </a:spcBef>
                        <a:spcAft>
                          <a:spcPts val="1200"/>
                        </a:spcAft>
                        <a:tabLst>
                          <a:tab pos="4391025" algn="l"/>
                        </a:tabLst>
                      </a:pPr>
                      <a:r>
                        <a:rPr lang="it-IT" sz="1400" b="1" dirty="0">
                          <a:solidFill>
                            <a:schemeClr val="tx1"/>
                          </a:solidFill>
                          <a:latin typeface="Calibri"/>
                          <a:ea typeface="宋体"/>
                          <a:cs typeface="Times New Roman"/>
                        </a:rPr>
                        <a:t>TiO</a:t>
                      </a:r>
                      <a:r>
                        <a:rPr lang="it-IT" sz="1400" b="1" baseline="-25000" dirty="0">
                          <a:solidFill>
                            <a:schemeClr val="tx1"/>
                          </a:solidFill>
                          <a:latin typeface="Calibri"/>
                          <a:ea typeface="宋体"/>
                          <a:cs typeface="Times New Roman"/>
                        </a:rPr>
                        <a:t>2</a:t>
                      </a:r>
                      <a:r>
                        <a:rPr lang="it-IT" sz="1400" b="1" dirty="0">
                          <a:solidFill>
                            <a:schemeClr val="tx1"/>
                          </a:solidFill>
                          <a:latin typeface="Calibri"/>
                          <a:ea typeface="宋体"/>
                          <a:cs typeface="Times New Roman"/>
                        </a:rPr>
                        <a:t> (10%)/ SiO</a:t>
                      </a:r>
                      <a:r>
                        <a:rPr lang="it-IT" sz="1400" b="1" baseline="-25000" dirty="0">
                          <a:solidFill>
                            <a:schemeClr val="tx1"/>
                          </a:solidFill>
                          <a:latin typeface="Calibri"/>
                          <a:ea typeface="宋体"/>
                          <a:cs typeface="Times New Roman"/>
                        </a:rPr>
                        <a:t>2</a:t>
                      </a:r>
                      <a:endParaRPr lang="it-IT" sz="1400" b="1" dirty="0">
                        <a:solidFill>
                          <a:schemeClr val="tx1"/>
                        </a:solidFill>
                        <a:latin typeface="Calibri"/>
                        <a:ea typeface="宋体"/>
                        <a:cs typeface="Times New Roman"/>
                      </a:endParaRP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0,200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76,464</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0,264</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3,100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342686">
                <a:tc>
                  <a:txBody>
                    <a:bodyPr/>
                    <a:lstStyle/>
                    <a:p>
                      <a:pPr marL="0" algn="just">
                        <a:lnSpc>
                          <a:spcPct val="100000"/>
                        </a:lnSpc>
                        <a:spcBef>
                          <a:spcPts val="1200"/>
                        </a:spcBef>
                        <a:spcAft>
                          <a:spcPts val="1200"/>
                        </a:spcAft>
                        <a:tabLst>
                          <a:tab pos="4391025" algn="l"/>
                        </a:tabLst>
                      </a:pPr>
                      <a:r>
                        <a:rPr lang="it-IT" sz="1400" b="1" dirty="0">
                          <a:solidFill>
                            <a:schemeClr val="tx1"/>
                          </a:solidFill>
                          <a:latin typeface="Calibri"/>
                          <a:ea typeface="宋体"/>
                          <a:cs typeface="Times New Roman"/>
                        </a:rPr>
                        <a:t>TiO</a:t>
                      </a:r>
                      <a:r>
                        <a:rPr lang="it-IT" sz="1400" b="1" baseline="-25000" dirty="0">
                          <a:solidFill>
                            <a:schemeClr val="tx1"/>
                          </a:solidFill>
                          <a:latin typeface="Calibri"/>
                          <a:ea typeface="宋体"/>
                          <a:cs typeface="Times New Roman"/>
                        </a:rPr>
                        <a:t>2</a:t>
                      </a:r>
                      <a:r>
                        <a:rPr lang="it-IT" sz="1400" b="1" dirty="0">
                          <a:solidFill>
                            <a:schemeClr val="tx1"/>
                          </a:solidFill>
                          <a:latin typeface="Calibri"/>
                          <a:ea typeface="宋体"/>
                          <a:cs typeface="Times New Roman"/>
                        </a:rPr>
                        <a:t> (55%)/ SiO</a:t>
                      </a:r>
                      <a:r>
                        <a:rPr lang="it-IT" sz="1400" b="1" baseline="-25000" dirty="0">
                          <a:solidFill>
                            <a:schemeClr val="tx1"/>
                          </a:solidFill>
                          <a:latin typeface="Calibri"/>
                          <a:ea typeface="宋体"/>
                          <a:cs typeface="Times New Roman"/>
                        </a:rPr>
                        <a:t>2</a:t>
                      </a:r>
                      <a:endParaRPr lang="it-IT" sz="1400" b="1" dirty="0">
                        <a:solidFill>
                          <a:schemeClr val="tx1"/>
                        </a:solidFill>
                        <a:latin typeface="Calibri"/>
                        <a:ea typeface="宋体"/>
                        <a:cs typeface="Times New Roman"/>
                      </a:endParaRP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pPr>
                      <a:r>
                        <a:rPr lang="it-IT" sz="1400" b="1">
                          <a:solidFill>
                            <a:schemeClr val="tx1"/>
                          </a:solidFill>
                          <a:latin typeface="Calibri"/>
                          <a:ea typeface="宋体"/>
                          <a:cs typeface="Times New Roman"/>
                        </a:rPr>
                        <a:t>0,200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21,017</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0,396</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0,083</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342686">
                <a:tc>
                  <a:txBody>
                    <a:bodyPr/>
                    <a:lstStyle/>
                    <a:p>
                      <a:pPr marL="0" algn="just">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TiO</a:t>
                      </a:r>
                      <a:r>
                        <a:rPr lang="it-IT" sz="1400" b="1" baseline="-25000">
                          <a:solidFill>
                            <a:schemeClr val="tx1"/>
                          </a:solidFill>
                          <a:latin typeface="Calibri"/>
                          <a:ea typeface="宋体"/>
                          <a:cs typeface="Times New Roman"/>
                        </a:rPr>
                        <a:t>2</a:t>
                      </a:r>
                      <a:r>
                        <a:rPr lang="it-IT" sz="1400" b="1">
                          <a:solidFill>
                            <a:schemeClr val="tx1"/>
                          </a:solidFill>
                          <a:latin typeface="Calibri"/>
                          <a:ea typeface="宋体"/>
                          <a:cs typeface="Times New Roman"/>
                        </a:rPr>
                        <a:t> (10%)/ SiO</a:t>
                      </a:r>
                      <a:r>
                        <a:rPr lang="it-IT" sz="1400" b="1" baseline="-25000">
                          <a:solidFill>
                            <a:schemeClr val="tx1"/>
                          </a:solidFill>
                          <a:latin typeface="Calibri"/>
                          <a:ea typeface="宋体"/>
                          <a:cs typeface="Times New Roman"/>
                        </a:rPr>
                        <a:t>2</a:t>
                      </a:r>
                      <a:endParaRPr lang="it-IT" sz="1400" b="1">
                        <a:solidFill>
                          <a:schemeClr val="tx1"/>
                        </a:solidFill>
                        <a:latin typeface="Calibri"/>
                        <a:ea typeface="宋体"/>
                        <a:cs typeface="Times New Roman"/>
                      </a:endParaRP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pPr>
                      <a:r>
                        <a:rPr lang="it-IT" sz="1400" b="1">
                          <a:solidFill>
                            <a:schemeClr val="tx1"/>
                          </a:solidFill>
                          <a:latin typeface="Calibri"/>
                          <a:ea typeface="宋体"/>
                          <a:cs typeface="Times New Roman"/>
                        </a:rPr>
                        <a:t>0,200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12,135</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0,554</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1,529</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342686">
                <a:tc>
                  <a:txBody>
                    <a:bodyPr/>
                    <a:lstStyle/>
                    <a:p>
                      <a:pPr marL="0" algn="just">
                        <a:lnSpc>
                          <a:spcPct val="100000"/>
                        </a:lnSpc>
                        <a:spcBef>
                          <a:spcPts val="1200"/>
                        </a:spcBef>
                        <a:spcAft>
                          <a:spcPts val="1200"/>
                        </a:spcAft>
                      </a:pPr>
                      <a:r>
                        <a:rPr lang="it-IT" sz="1400" b="1">
                          <a:solidFill>
                            <a:schemeClr val="tx1"/>
                          </a:solidFill>
                          <a:latin typeface="Calibri"/>
                          <a:ea typeface="宋体"/>
                          <a:cs typeface="Times New Roman"/>
                        </a:rPr>
                        <a:t>TiO</a:t>
                      </a:r>
                      <a:r>
                        <a:rPr lang="it-IT" sz="1400" b="1" baseline="-25000">
                          <a:solidFill>
                            <a:schemeClr val="tx1"/>
                          </a:solidFill>
                          <a:latin typeface="Calibri"/>
                          <a:ea typeface="宋体"/>
                          <a:cs typeface="Times New Roman"/>
                        </a:rPr>
                        <a:t>2</a:t>
                      </a:r>
                      <a:r>
                        <a:rPr lang="it-IT" sz="1400" b="1">
                          <a:solidFill>
                            <a:schemeClr val="tx1"/>
                          </a:solidFill>
                          <a:latin typeface="Calibri"/>
                          <a:ea typeface="宋体"/>
                          <a:cs typeface="Times New Roman"/>
                        </a:rPr>
                        <a:t> (55%)/SiO</a:t>
                      </a:r>
                      <a:r>
                        <a:rPr lang="it-IT" sz="1400" b="1" baseline="-25000">
                          <a:solidFill>
                            <a:schemeClr val="tx1"/>
                          </a:solidFill>
                          <a:latin typeface="Calibri"/>
                          <a:ea typeface="宋体"/>
                          <a:cs typeface="Times New Roman"/>
                        </a:rPr>
                        <a:t>2</a:t>
                      </a:r>
                      <a:endParaRPr lang="it-IT" sz="1400" b="1">
                        <a:solidFill>
                          <a:schemeClr val="tx1"/>
                        </a:solidFill>
                        <a:latin typeface="Calibri"/>
                        <a:ea typeface="宋体"/>
                        <a:cs typeface="Times New Roman"/>
                      </a:endParaRP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pPr>
                      <a:r>
                        <a:rPr lang="it-IT" sz="1400" b="1">
                          <a:solidFill>
                            <a:schemeClr val="tx1"/>
                          </a:solidFill>
                          <a:latin typeface="Calibri"/>
                          <a:ea typeface="宋体"/>
                          <a:cs typeface="Times New Roman"/>
                        </a:rPr>
                        <a:t>0,200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94,284</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1,425</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2,832</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342686">
                <a:tc>
                  <a:txBody>
                    <a:bodyPr/>
                    <a:lstStyle/>
                    <a:p>
                      <a:pPr marL="0" algn="just">
                        <a:lnSpc>
                          <a:spcPct val="100000"/>
                        </a:lnSpc>
                        <a:spcBef>
                          <a:spcPts val="1200"/>
                        </a:spcBef>
                        <a:spcAft>
                          <a:spcPts val="1200"/>
                        </a:spcAft>
                      </a:pPr>
                      <a:r>
                        <a:rPr lang="it-IT" sz="1400" b="1">
                          <a:solidFill>
                            <a:schemeClr val="tx1"/>
                          </a:solidFill>
                          <a:latin typeface="Calibri"/>
                          <a:ea typeface="宋体"/>
                          <a:cs typeface="Times New Roman"/>
                        </a:rPr>
                        <a:t>TiO</a:t>
                      </a:r>
                      <a:r>
                        <a:rPr lang="it-IT" sz="1400" b="1" baseline="-25000">
                          <a:solidFill>
                            <a:schemeClr val="tx1"/>
                          </a:solidFill>
                          <a:latin typeface="Calibri"/>
                          <a:ea typeface="宋体"/>
                          <a:cs typeface="Times New Roman"/>
                        </a:rPr>
                        <a:t>2</a:t>
                      </a:r>
                      <a:r>
                        <a:rPr lang="it-IT" sz="1400" b="1">
                          <a:solidFill>
                            <a:schemeClr val="tx1"/>
                          </a:solidFill>
                          <a:latin typeface="Calibri"/>
                          <a:ea typeface="宋体"/>
                          <a:cs typeface="Times New Roman"/>
                        </a:rPr>
                        <a:t> (100%)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pPr>
                      <a:r>
                        <a:rPr lang="it-IT" sz="1400" b="1" dirty="0">
                          <a:solidFill>
                            <a:schemeClr val="tx1"/>
                          </a:solidFill>
                          <a:latin typeface="Calibri"/>
                          <a:ea typeface="宋体"/>
                          <a:cs typeface="Times New Roman"/>
                        </a:rPr>
                        <a:t>0,200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dirty="0">
                          <a:solidFill>
                            <a:schemeClr val="tx1"/>
                          </a:solidFill>
                          <a:latin typeface="Calibri"/>
                          <a:ea typeface="宋体"/>
                          <a:cs typeface="Times New Roman"/>
                        </a:rPr>
                        <a:t>0,911</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a:solidFill>
                            <a:schemeClr val="tx1"/>
                          </a:solidFill>
                          <a:latin typeface="Calibri"/>
                          <a:ea typeface="宋体"/>
                          <a:cs typeface="Times New Roman"/>
                        </a:rPr>
                        <a:t>0,475</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endParaRPr lang="it-IT" sz="1400" b="1">
                        <a:solidFill>
                          <a:schemeClr val="tx1"/>
                        </a:solidFill>
                        <a:latin typeface="Calibri"/>
                        <a:ea typeface="宋体"/>
                        <a:cs typeface="Times New Roman"/>
                      </a:endParaRP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r h="342686">
                <a:tc>
                  <a:txBody>
                    <a:bodyPr/>
                    <a:lstStyle/>
                    <a:p>
                      <a:pPr marL="0" algn="just">
                        <a:lnSpc>
                          <a:spcPct val="100000"/>
                        </a:lnSpc>
                        <a:spcBef>
                          <a:spcPts val="1200"/>
                        </a:spcBef>
                        <a:spcAft>
                          <a:spcPts val="1200"/>
                        </a:spcAft>
                      </a:pPr>
                      <a:r>
                        <a:rPr lang="it-IT" sz="1400" b="1">
                          <a:solidFill>
                            <a:schemeClr val="tx1"/>
                          </a:solidFill>
                          <a:latin typeface="Calibri"/>
                          <a:ea typeface="宋体"/>
                          <a:cs typeface="Times New Roman"/>
                        </a:rPr>
                        <a:t>TiO</a:t>
                      </a:r>
                      <a:r>
                        <a:rPr lang="it-IT" sz="1400" b="1" baseline="-25000">
                          <a:solidFill>
                            <a:schemeClr val="tx1"/>
                          </a:solidFill>
                          <a:latin typeface="Calibri"/>
                          <a:ea typeface="宋体"/>
                          <a:cs typeface="Times New Roman"/>
                        </a:rPr>
                        <a:t>2</a:t>
                      </a:r>
                      <a:r>
                        <a:rPr lang="it-IT" sz="1400" b="1">
                          <a:solidFill>
                            <a:schemeClr val="tx1"/>
                          </a:solidFill>
                          <a:latin typeface="Calibri"/>
                          <a:ea typeface="宋体"/>
                          <a:cs typeface="Times New Roman"/>
                        </a:rPr>
                        <a:t> (55%)/KNO</a:t>
                      </a:r>
                      <a:r>
                        <a:rPr lang="it-IT" sz="1400" b="1" baseline="-25000">
                          <a:solidFill>
                            <a:schemeClr val="tx1"/>
                          </a:solidFill>
                          <a:latin typeface="Calibri"/>
                          <a:ea typeface="宋体"/>
                          <a:cs typeface="Times New Roman"/>
                        </a:rPr>
                        <a:t>3</a:t>
                      </a:r>
                      <a:endParaRPr lang="it-IT" sz="1400" b="1">
                        <a:solidFill>
                          <a:schemeClr val="tx1"/>
                        </a:solidFill>
                        <a:latin typeface="Calibri"/>
                        <a:ea typeface="宋体"/>
                        <a:cs typeface="Times New Roman"/>
                      </a:endParaRP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pPr>
                      <a:r>
                        <a:rPr lang="it-IT" sz="1400" b="1">
                          <a:solidFill>
                            <a:schemeClr val="tx1"/>
                          </a:solidFill>
                          <a:latin typeface="Calibri"/>
                          <a:ea typeface="宋体"/>
                          <a:cs typeface="Times New Roman"/>
                        </a:rPr>
                        <a:t>0,200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dirty="0">
                          <a:solidFill>
                            <a:schemeClr val="tx1"/>
                          </a:solidFill>
                          <a:latin typeface="Calibri"/>
                          <a:ea typeface="宋体"/>
                          <a:cs typeface="Times New Roman"/>
                        </a:rPr>
                        <a:t>1,526</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r>
                        <a:rPr lang="it-IT" sz="1400" b="1" dirty="0">
                          <a:solidFill>
                            <a:schemeClr val="tx1"/>
                          </a:solidFill>
                          <a:latin typeface="Calibri"/>
                          <a:ea typeface="宋体"/>
                          <a:cs typeface="Times New Roman"/>
                        </a:rPr>
                        <a:t>0,660</a:t>
                      </a: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c>
                  <a:txBody>
                    <a:bodyPr/>
                    <a:lstStyle/>
                    <a:p>
                      <a:pPr marL="0" algn="ctr">
                        <a:lnSpc>
                          <a:spcPct val="100000"/>
                        </a:lnSpc>
                        <a:spcBef>
                          <a:spcPts val="1200"/>
                        </a:spcBef>
                        <a:spcAft>
                          <a:spcPts val="1200"/>
                        </a:spcAft>
                        <a:tabLst>
                          <a:tab pos="4391025" algn="l"/>
                        </a:tabLst>
                      </a:pPr>
                      <a:endParaRPr lang="it-IT" sz="1400" b="1" dirty="0">
                        <a:solidFill>
                          <a:schemeClr val="tx1"/>
                        </a:solidFill>
                        <a:latin typeface="Calibri"/>
                        <a:ea typeface="宋体"/>
                        <a:cs typeface="Times New Roman"/>
                      </a:endParaRPr>
                    </a:p>
                  </a:txBody>
                  <a:tcPr marL="68580" marR="68580" marT="0" marB="0">
                    <a:lnL w="28575" cap="flat" cmpd="sng" algn="ctr">
                      <a:solidFill>
                        <a:srgbClr val="00B0F0"/>
                      </a:solidFill>
                      <a:prstDash val="solid"/>
                      <a:round/>
                      <a:headEnd type="none" w="med" len="med"/>
                      <a:tailEnd type="none" w="med" len="med"/>
                    </a:lnL>
                    <a:lnR w="28575" cap="flat" cmpd="sng" algn="ctr">
                      <a:solidFill>
                        <a:srgbClr val="00B0F0"/>
                      </a:solidFill>
                      <a:prstDash val="solid"/>
                      <a:round/>
                      <a:headEnd type="none" w="med" len="med"/>
                      <a:tailEnd type="none" w="med" len="med"/>
                    </a:lnR>
                    <a:lnT w="28575" cap="flat" cmpd="sng" algn="ctr">
                      <a:solidFill>
                        <a:srgbClr val="00B0F0"/>
                      </a:solidFill>
                      <a:prstDash val="solid"/>
                      <a:round/>
                      <a:headEnd type="none" w="med" len="med"/>
                      <a:tailEnd type="none" w="med" len="med"/>
                    </a:lnT>
                    <a:lnB w="28575" cap="flat" cmpd="sng" algn="ctr">
                      <a:solidFill>
                        <a:srgbClr val="00B0F0"/>
                      </a:solidFill>
                      <a:prstDash val="solid"/>
                      <a:round/>
                      <a:headEnd type="none" w="med" len="med"/>
                      <a:tailEnd type="none" w="med" len="med"/>
                    </a:lnB>
                  </a:tcPr>
                </a:tc>
              </a:tr>
            </a:tbl>
          </a:graphicData>
        </a:graphic>
      </p:graphicFrame>
      <p:sp>
        <p:nvSpPr>
          <p:cNvPr id="1041" name="Rectangle 17"/>
          <p:cNvSpPr>
            <a:spLocks noChangeArrowheads="1"/>
          </p:cNvSpPr>
          <p:nvPr/>
        </p:nvSpPr>
        <p:spPr bwMode="auto">
          <a:xfrm>
            <a:off x="0" y="0"/>
            <a:ext cx="288036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391025" algn="l"/>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0" y="0"/>
            <a:ext cx="288036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46" name="Rectangle 22"/>
          <p:cNvSpPr>
            <a:spLocks noChangeArrowheads="1"/>
          </p:cNvSpPr>
          <p:nvPr/>
        </p:nvSpPr>
        <p:spPr bwMode="auto">
          <a:xfrm>
            <a:off x="0" y="457200"/>
            <a:ext cx="288036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1047" name="Rectangle 23"/>
          <p:cNvSpPr>
            <a:spLocks noChangeArrowheads="1"/>
          </p:cNvSpPr>
          <p:nvPr/>
        </p:nvSpPr>
        <p:spPr bwMode="auto">
          <a:xfrm>
            <a:off x="0" y="5381625"/>
            <a:ext cx="288036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1023" name="CasellaDiTesto 1022"/>
          <p:cNvSpPr txBox="1"/>
          <p:nvPr/>
        </p:nvSpPr>
        <p:spPr>
          <a:xfrm>
            <a:off x="3848825" y="15544800"/>
            <a:ext cx="5588453" cy="523220"/>
          </a:xfrm>
          <a:prstGeom prst="rect">
            <a:avLst/>
          </a:prstGeom>
          <a:noFill/>
        </p:spPr>
        <p:txBody>
          <a:bodyPr wrap="none" rtlCol="0">
            <a:spAutoFit/>
          </a:bodyPr>
          <a:lstStyle/>
          <a:p>
            <a:r>
              <a:rPr lang="it-IT" sz="2800" b="1" i="1" dirty="0" smtClean="0"/>
              <a:t>I </a:t>
            </a:r>
            <a:r>
              <a:rPr lang="it-IT" sz="2800" b="1" i="1" dirty="0" err="1" smtClean="0"/>
              <a:t>Denuders</a:t>
            </a:r>
            <a:r>
              <a:rPr lang="it-IT" sz="2800" b="1" i="1" dirty="0" smtClean="0"/>
              <a:t>: L’evoluzione della Specie</a:t>
            </a:r>
            <a:endParaRPr lang="it-IT" sz="2800" b="1" i="1" dirty="0"/>
          </a:p>
        </p:txBody>
      </p:sp>
      <p:sp>
        <p:nvSpPr>
          <p:cNvPr id="1024" name="Ovale 1023"/>
          <p:cNvSpPr/>
          <p:nvPr/>
        </p:nvSpPr>
        <p:spPr>
          <a:xfrm>
            <a:off x="648018" y="19321001"/>
            <a:ext cx="504000" cy="504000"/>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25" name="Ovale 1024"/>
          <p:cNvSpPr/>
          <p:nvPr/>
        </p:nvSpPr>
        <p:spPr>
          <a:xfrm>
            <a:off x="648018" y="18817001"/>
            <a:ext cx="504000" cy="504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27" name="Ovale 1026"/>
          <p:cNvSpPr/>
          <p:nvPr/>
        </p:nvSpPr>
        <p:spPr>
          <a:xfrm>
            <a:off x="648018" y="18313001"/>
            <a:ext cx="504000" cy="504000"/>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29" name="CasellaDiTesto 1028"/>
          <p:cNvSpPr txBox="1"/>
          <p:nvPr/>
        </p:nvSpPr>
        <p:spPr>
          <a:xfrm>
            <a:off x="1087629" y="17728226"/>
            <a:ext cx="759970" cy="584775"/>
          </a:xfrm>
          <a:prstGeom prst="rect">
            <a:avLst/>
          </a:prstGeom>
          <a:noFill/>
        </p:spPr>
        <p:txBody>
          <a:bodyPr wrap="square" rtlCol="0">
            <a:spAutoFit/>
          </a:bodyPr>
          <a:lstStyle/>
          <a:p>
            <a:r>
              <a:rPr lang="it-IT" sz="3200" dirty="0" err="1" smtClean="0"/>
              <a:t>CD</a:t>
            </a:r>
            <a:endParaRPr lang="it-IT" sz="3200" dirty="0"/>
          </a:p>
        </p:txBody>
      </p:sp>
      <p:sp>
        <p:nvSpPr>
          <p:cNvPr id="1031" name="CasellaDiTesto 1030"/>
          <p:cNvSpPr txBox="1"/>
          <p:nvPr/>
        </p:nvSpPr>
        <p:spPr>
          <a:xfrm>
            <a:off x="3532253" y="17728226"/>
            <a:ext cx="759970" cy="584775"/>
          </a:xfrm>
          <a:prstGeom prst="rect">
            <a:avLst/>
          </a:prstGeom>
          <a:noFill/>
        </p:spPr>
        <p:txBody>
          <a:bodyPr wrap="square" rtlCol="0">
            <a:spAutoFit/>
          </a:bodyPr>
          <a:lstStyle/>
          <a:p>
            <a:r>
              <a:rPr lang="it-IT" sz="3200" dirty="0"/>
              <a:t>A</a:t>
            </a:r>
            <a:r>
              <a:rPr lang="it-IT" sz="3200" dirty="0" smtClean="0"/>
              <a:t>D</a:t>
            </a:r>
            <a:endParaRPr lang="it-IT" sz="3200" dirty="0"/>
          </a:p>
        </p:txBody>
      </p:sp>
      <p:sp>
        <p:nvSpPr>
          <p:cNvPr id="1042" name="CasellaDiTesto 1041"/>
          <p:cNvSpPr txBox="1"/>
          <p:nvPr/>
        </p:nvSpPr>
        <p:spPr>
          <a:xfrm>
            <a:off x="6314775" y="17588238"/>
            <a:ext cx="972149" cy="584775"/>
          </a:xfrm>
          <a:prstGeom prst="rect">
            <a:avLst/>
          </a:prstGeom>
          <a:noFill/>
        </p:spPr>
        <p:txBody>
          <a:bodyPr wrap="square" rtlCol="0">
            <a:spAutoFit/>
          </a:bodyPr>
          <a:lstStyle/>
          <a:p>
            <a:r>
              <a:rPr lang="it-IT" sz="3200" dirty="0" smtClean="0"/>
              <a:t>PPD</a:t>
            </a:r>
            <a:endParaRPr lang="it-IT" sz="3200" dirty="0"/>
          </a:p>
        </p:txBody>
      </p:sp>
      <p:sp>
        <p:nvSpPr>
          <p:cNvPr id="1048" name="CasellaDiTesto 1047"/>
          <p:cNvSpPr txBox="1"/>
          <p:nvPr/>
        </p:nvSpPr>
        <p:spPr>
          <a:xfrm>
            <a:off x="9437278" y="17589826"/>
            <a:ext cx="1551033" cy="584775"/>
          </a:xfrm>
          <a:prstGeom prst="rect">
            <a:avLst/>
          </a:prstGeom>
          <a:noFill/>
        </p:spPr>
        <p:txBody>
          <a:bodyPr wrap="square" rtlCol="0">
            <a:spAutoFit/>
          </a:bodyPr>
          <a:lstStyle/>
          <a:p>
            <a:r>
              <a:rPr lang="it-IT" sz="3200" dirty="0" smtClean="0"/>
              <a:t>PPDEM</a:t>
            </a:r>
            <a:endParaRPr lang="it-IT" sz="3200" dirty="0"/>
          </a:p>
        </p:txBody>
      </p:sp>
      <p:sp>
        <p:nvSpPr>
          <p:cNvPr id="1055" name="CasellaDiTesto 1054"/>
          <p:cNvSpPr txBox="1"/>
          <p:nvPr/>
        </p:nvSpPr>
        <p:spPr>
          <a:xfrm>
            <a:off x="1389434" y="18416891"/>
            <a:ext cx="916330" cy="400110"/>
          </a:xfrm>
          <a:prstGeom prst="rect">
            <a:avLst/>
          </a:prstGeom>
          <a:noFill/>
        </p:spPr>
        <p:txBody>
          <a:bodyPr wrap="square" rtlCol="0">
            <a:spAutoFit/>
          </a:bodyPr>
          <a:lstStyle/>
          <a:p>
            <a:r>
              <a:rPr lang="it-IT" sz="2000" dirty="0" smtClean="0"/>
              <a:t>Fluido</a:t>
            </a:r>
            <a:endParaRPr lang="it-IT" sz="2000" dirty="0"/>
          </a:p>
        </p:txBody>
      </p:sp>
      <p:sp>
        <p:nvSpPr>
          <p:cNvPr id="1056" name="CasellaDiTesto 1055"/>
          <p:cNvSpPr txBox="1"/>
          <p:nvPr/>
        </p:nvSpPr>
        <p:spPr>
          <a:xfrm>
            <a:off x="1389434" y="18920891"/>
            <a:ext cx="2010914" cy="400110"/>
          </a:xfrm>
          <a:prstGeom prst="rect">
            <a:avLst/>
          </a:prstGeom>
          <a:noFill/>
        </p:spPr>
        <p:txBody>
          <a:bodyPr wrap="square" rtlCol="0">
            <a:spAutoFit/>
          </a:bodyPr>
          <a:lstStyle/>
          <a:p>
            <a:r>
              <a:rPr lang="it-IT" sz="2000" dirty="0" smtClean="0"/>
              <a:t>Superfici Attive</a:t>
            </a:r>
            <a:endParaRPr lang="it-IT" sz="2000" dirty="0"/>
          </a:p>
        </p:txBody>
      </p:sp>
      <p:sp>
        <p:nvSpPr>
          <p:cNvPr id="1057" name="CasellaDiTesto 1056"/>
          <p:cNvSpPr txBox="1"/>
          <p:nvPr/>
        </p:nvSpPr>
        <p:spPr>
          <a:xfrm>
            <a:off x="1389433" y="19424891"/>
            <a:ext cx="2648084" cy="400110"/>
          </a:xfrm>
          <a:prstGeom prst="rect">
            <a:avLst/>
          </a:prstGeom>
          <a:noFill/>
        </p:spPr>
        <p:txBody>
          <a:bodyPr wrap="square" rtlCol="0">
            <a:spAutoFit/>
          </a:bodyPr>
          <a:lstStyle/>
          <a:p>
            <a:r>
              <a:rPr lang="it-IT" sz="2000" dirty="0" smtClean="0"/>
              <a:t>Strutture di Supporto</a:t>
            </a:r>
            <a:endParaRPr lang="it-IT" sz="2000" dirty="0"/>
          </a:p>
        </p:txBody>
      </p:sp>
      <p:sp>
        <p:nvSpPr>
          <p:cNvPr id="1058" name="CasellaDiTesto 1057"/>
          <p:cNvSpPr txBox="1"/>
          <p:nvPr/>
        </p:nvSpPr>
        <p:spPr>
          <a:xfrm>
            <a:off x="4640318" y="18416891"/>
            <a:ext cx="6745299" cy="1107996"/>
          </a:xfrm>
          <a:prstGeom prst="rect">
            <a:avLst/>
          </a:prstGeom>
          <a:noFill/>
        </p:spPr>
        <p:txBody>
          <a:bodyPr wrap="square" rtlCol="0">
            <a:spAutoFit/>
          </a:bodyPr>
          <a:lstStyle/>
          <a:p>
            <a:pPr marL="268288" indent="-268288">
              <a:buFont typeface="Wingdings" pitchFamily="2" charset="2"/>
              <a:buChar char="Ø"/>
            </a:pPr>
            <a:r>
              <a:rPr lang="it-IT" sz="2200" dirty="0" smtClean="0"/>
              <a:t>Il fluido (aria) transita perpendicolarmente al disegno</a:t>
            </a:r>
          </a:p>
          <a:p>
            <a:pPr marL="268288" indent="-268288">
              <a:buFont typeface="Wingdings" pitchFamily="2" charset="2"/>
              <a:buChar char="Ø"/>
            </a:pPr>
            <a:r>
              <a:rPr lang="it-IT" sz="2200" dirty="0" smtClean="0"/>
              <a:t>I dispositivi di diffusione attiva presuppongono condizioni di flusso laminare</a:t>
            </a:r>
            <a:endParaRPr lang="it-IT" sz="2200" dirty="0"/>
          </a:p>
        </p:txBody>
      </p:sp>
      <p:grpSp>
        <p:nvGrpSpPr>
          <p:cNvPr id="1117" name="Gruppo 1116"/>
          <p:cNvGrpSpPr/>
          <p:nvPr/>
        </p:nvGrpSpPr>
        <p:grpSpPr>
          <a:xfrm>
            <a:off x="498754" y="23930899"/>
            <a:ext cx="7402188" cy="3545804"/>
            <a:chOff x="498754" y="23930899"/>
            <a:chExt cx="7402188" cy="3545804"/>
          </a:xfrm>
        </p:grpSpPr>
        <p:cxnSp>
          <p:nvCxnSpPr>
            <p:cNvPr id="35" name="Connettore 1 34"/>
            <p:cNvCxnSpPr/>
            <p:nvPr/>
          </p:nvCxnSpPr>
          <p:spPr>
            <a:xfrm>
              <a:off x="5104036" y="24613521"/>
              <a:ext cx="2143140" cy="1588"/>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 name="Connettore 1 35"/>
            <p:cNvCxnSpPr/>
            <p:nvPr/>
          </p:nvCxnSpPr>
          <p:spPr>
            <a:xfrm>
              <a:off x="5104036" y="25113587"/>
              <a:ext cx="2143140" cy="1588"/>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1 36"/>
            <p:cNvCxnSpPr/>
            <p:nvPr/>
          </p:nvCxnSpPr>
          <p:spPr>
            <a:xfrm>
              <a:off x="5104036" y="25042149"/>
              <a:ext cx="2143140" cy="158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Rettangolo 37"/>
            <p:cNvSpPr/>
            <p:nvPr/>
          </p:nvSpPr>
          <p:spPr>
            <a:xfrm>
              <a:off x="5104036" y="24613521"/>
              <a:ext cx="2143140" cy="42862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4" name="Triangolo isoscele 43"/>
            <p:cNvSpPr/>
            <p:nvPr/>
          </p:nvSpPr>
          <p:spPr>
            <a:xfrm rot="5400000">
              <a:off x="7208600" y="24652097"/>
              <a:ext cx="505780" cy="428628"/>
            </a:xfrm>
            <a:prstGeom prst="triangle">
              <a:avLst/>
            </a:prstGeom>
            <a:solidFill>
              <a:schemeClr val="accent1">
                <a:lumMod val="20000"/>
                <a:lumOff val="8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5" name="Triangolo isoscele 44"/>
            <p:cNvSpPr/>
            <p:nvPr/>
          </p:nvSpPr>
          <p:spPr>
            <a:xfrm rot="16200000" flipH="1">
              <a:off x="4636832" y="24652097"/>
              <a:ext cx="505780" cy="428628"/>
            </a:xfrm>
            <a:prstGeom prst="triangle">
              <a:avLst/>
            </a:prstGeom>
            <a:solidFill>
              <a:schemeClr val="accent1">
                <a:lumMod val="20000"/>
                <a:lumOff val="8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8" name="Rettangolo 47"/>
            <p:cNvSpPr/>
            <p:nvPr/>
          </p:nvSpPr>
          <p:spPr>
            <a:xfrm>
              <a:off x="3254654" y="24672211"/>
              <a:ext cx="928694" cy="428628"/>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0" name="Rettangolo 49"/>
            <p:cNvSpPr/>
            <p:nvPr/>
          </p:nvSpPr>
          <p:spPr>
            <a:xfrm>
              <a:off x="1876704" y="24672211"/>
              <a:ext cx="928694" cy="428628"/>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2" name="Rettangolo 51"/>
            <p:cNvSpPr/>
            <p:nvPr/>
          </p:nvSpPr>
          <p:spPr>
            <a:xfrm>
              <a:off x="498754" y="24672211"/>
              <a:ext cx="928694" cy="428628"/>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3" name="Rettangolo 52"/>
            <p:cNvSpPr/>
            <p:nvPr/>
          </p:nvSpPr>
          <p:spPr>
            <a:xfrm>
              <a:off x="5349617" y="23930899"/>
              <a:ext cx="1620000" cy="428628"/>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4" name="Rettangolo 53"/>
            <p:cNvSpPr/>
            <p:nvPr/>
          </p:nvSpPr>
          <p:spPr>
            <a:xfrm>
              <a:off x="5544181" y="25662758"/>
              <a:ext cx="1293079" cy="496430"/>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5" name="Rettangolo 54"/>
            <p:cNvSpPr/>
            <p:nvPr/>
          </p:nvSpPr>
          <p:spPr>
            <a:xfrm>
              <a:off x="4037236" y="25518393"/>
              <a:ext cx="928694" cy="428628"/>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58" name="Connettore 2 57"/>
            <p:cNvCxnSpPr>
              <a:stCxn id="48" idx="3"/>
              <a:endCxn id="45" idx="0"/>
            </p:cNvCxnSpPr>
            <p:nvPr/>
          </p:nvCxnSpPr>
          <p:spPr>
            <a:xfrm flipV="1">
              <a:off x="4183348" y="24866411"/>
              <a:ext cx="492060" cy="20114"/>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68" name="Triangolo isoscele 67"/>
            <p:cNvSpPr/>
            <p:nvPr/>
          </p:nvSpPr>
          <p:spPr>
            <a:xfrm rot="5400000">
              <a:off x="4543704" y="24761111"/>
              <a:ext cx="133350"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71" name="Connettore 2 70"/>
            <p:cNvCxnSpPr>
              <a:stCxn id="50" idx="3"/>
            </p:cNvCxnSpPr>
            <p:nvPr/>
          </p:nvCxnSpPr>
          <p:spPr>
            <a:xfrm>
              <a:off x="2805398" y="24886525"/>
              <a:ext cx="319016" cy="9524"/>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72" name="Triangolo isoscele 71"/>
            <p:cNvSpPr/>
            <p:nvPr/>
          </p:nvSpPr>
          <p:spPr>
            <a:xfrm rot="5400000">
              <a:off x="3062829" y="24775136"/>
              <a:ext cx="161400"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75" name="Connettore 2 74"/>
            <p:cNvCxnSpPr/>
            <p:nvPr/>
          </p:nvCxnSpPr>
          <p:spPr>
            <a:xfrm>
              <a:off x="1432204" y="24894461"/>
              <a:ext cx="319016" cy="9524"/>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76" name="Triangolo isoscele 75"/>
            <p:cNvSpPr/>
            <p:nvPr/>
          </p:nvSpPr>
          <p:spPr>
            <a:xfrm rot="5400000">
              <a:off x="1689635" y="24783072"/>
              <a:ext cx="161400"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83" name="Connettore 2 82"/>
            <p:cNvCxnSpPr/>
            <p:nvPr/>
          </p:nvCxnSpPr>
          <p:spPr>
            <a:xfrm rot="16200000" flipV="1">
              <a:off x="4263281" y="25238435"/>
              <a:ext cx="492060" cy="20114"/>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4" name="Triangolo isoscele 83"/>
            <p:cNvSpPr/>
            <p:nvPr/>
          </p:nvSpPr>
          <p:spPr>
            <a:xfrm>
              <a:off x="4432579" y="24891337"/>
              <a:ext cx="133350"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59" name="Rettangolo 1058"/>
            <p:cNvSpPr/>
            <p:nvPr/>
          </p:nvSpPr>
          <p:spPr>
            <a:xfrm>
              <a:off x="5544181" y="26309792"/>
              <a:ext cx="1293079" cy="496430"/>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60" name="Rettangolo 1059"/>
            <p:cNvSpPr/>
            <p:nvPr/>
          </p:nvSpPr>
          <p:spPr>
            <a:xfrm>
              <a:off x="5565413" y="26953483"/>
              <a:ext cx="1293079" cy="496430"/>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62" name="Connettore 2 1061"/>
            <p:cNvCxnSpPr/>
            <p:nvPr/>
          </p:nvCxnSpPr>
          <p:spPr>
            <a:xfrm rot="16200000" flipV="1">
              <a:off x="6711354" y="26010520"/>
              <a:ext cx="2376000" cy="3176"/>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67" name="Connettore 2 1066"/>
            <p:cNvCxnSpPr/>
            <p:nvPr/>
          </p:nvCxnSpPr>
          <p:spPr>
            <a:xfrm>
              <a:off x="6969617" y="25877170"/>
              <a:ext cx="900000" cy="1588"/>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69" name="Triangolo isoscele 1068"/>
            <p:cNvSpPr/>
            <p:nvPr/>
          </p:nvSpPr>
          <p:spPr>
            <a:xfrm rot="16200000" flipH="1">
              <a:off x="6871764" y="25779167"/>
              <a:ext cx="153241"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71" name="Connettore 2 1070"/>
            <p:cNvCxnSpPr/>
            <p:nvPr/>
          </p:nvCxnSpPr>
          <p:spPr>
            <a:xfrm rot="10800000">
              <a:off x="7646972" y="24864823"/>
              <a:ext cx="246030" cy="1588"/>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77" name="Connettore 2 1076"/>
            <p:cNvCxnSpPr/>
            <p:nvPr/>
          </p:nvCxnSpPr>
          <p:spPr>
            <a:xfrm>
              <a:off x="7059510" y="26590879"/>
              <a:ext cx="828000" cy="1588"/>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78" name="Connettore 2 1077"/>
            <p:cNvCxnSpPr/>
            <p:nvPr/>
          </p:nvCxnSpPr>
          <p:spPr>
            <a:xfrm>
              <a:off x="7059510" y="27167895"/>
              <a:ext cx="828000" cy="1588"/>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80" name="Triangolo isoscele 1079"/>
            <p:cNvSpPr/>
            <p:nvPr/>
          </p:nvSpPr>
          <p:spPr>
            <a:xfrm rot="16200000" flipH="1">
              <a:off x="6892996" y="26491288"/>
              <a:ext cx="153241"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81" name="Triangolo isoscele 1080"/>
            <p:cNvSpPr/>
            <p:nvPr/>
          </p:nvSpPr>
          <p:spPr>
            <a:xfrm rot="16200000" flipH="1">
              <a:off x="6892996" y="27068304"/>
              <a:ext cx="153241"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83" name="CasellaDiTesto 1082"/>
            <p:cNvSpPr txBox="1"/>
            <p:nvPr/>
          </p:nvSpPr>
          <p:spPr>
            <a:xfrm>
              <a:off x="5349617" y="23965935"/>
              <a:ext cx="1549399" cy="338554"/>
            </a:xfrm>
            <a:prstGeom prst="rect">
              <a:avLst/>
            </a:prstGeom>
            <a:noFill/>
          </p:spPr>
          <p:txBody>
            <a:bodyPr wrap="none" rtlCol="0">
              <a:spAutoFit/>
            </a:bodyPr>
            <a:lstStyle/>
            <a:p>
              <a:r>
                <a:rPr lang="it-IT" sz="1600" dirty="0" smtClean="0"/>
                <a:t>Lampada UV/Vis</a:t>
              </a:r>
              <a:endParaRPr lang="it-IT" sz="1600" dirty="0"/>
            </a:p>
          </p:txBody>
        </p:sp>
        <p:sp>
          <p:nvSpPr>
            <p:cNvPr id="1084" name="CasellaDiTesto 1083"/>
            <p:cNvSpPr txBox="1"/>
            <p:nvPr/>
          </p:nvSpPr>
          <p:spPr>
            <a:xfrm>
              <a:off x="5748925" y="24644220"/>
              <a:ext cx="1125629" cy="461665"/>
            </a:xfrm>
            <a:prstGeom prst="rect">
              <a:avLst/>
            </a:prstGeom>
            <a:noFill/>
          </p:spPr>
          <p:txBody>
            <a:bodyPr wrap="none" rtlCol="0">
              <a:spAutoFit/>
            </a:bodyPr>
            <a:lstStyle/>
            <a:p>
              <a:r>
                <a:rPr lang="it-IT" sz="2400" b="1" i="1" dirty="0" smtClean="0"/>
                <a:t>PPDEM</a:t>
              </a:r>
              <a:endParaRPr lang="it-IT" sz="2400" b="1" i="1" dirty="0"/>
            </a:p>
          </p:txBody>
        </p:sp>
        <p:sp>
          <p:nvSpPr>
            <p:cNvPr id="1085" name="CasellaDiTesto 1084"/>
            <p:cNvSpPr txBox="1"/>
            <p:nvPr/>
          </p:nvSpPr>
          <p:spPr>
            <a:xfrm>
              <a:off x="4095983" y="25471097"/>
              <a:ext cx="846770" cy="523220"/>
            </a:xfrm>
            <a:prstGeom prst="rect">
              <a:avLst/>
            </a:prstGeom>
            <a:noFill/>
          </p:spPr>
          <p:txBody>
            <a:bodyPr wrap="none" rtlCol="0">
              <a:spAutoFit/>
            </a:bodyPr>
            <a:lstStyle/>
            <a:p>
              <a:pPr algn="ctr"/>
              <a:r>
                <a:rPr lang="it-IT" sz="1400" dirty="0" smtClean="0"/>
                <a:t>Gas di </a:t>
              </a:r>
            </a:p>
            <a:p>
              <a:pPr algn="ctr"/>
              <a:r>
                <a:rPr lang="it-IT" sz="1400" dirty="0" smtClean="0"/>
                <a:t>Reazione</a:t>
              </a:r>
              <a:endParaRPr lang="it-IT" sz="1400" dirty="0"/>
            </a:p>
          </p:txBody>
        </p:sp>
        <p:sp>
          <p:nvSpPr>
            <p:cNvPr id="1086" name="CasellaDiTesto 1085"/>
            <p:cNvSpPr txBox="1"/>
            <p:nvPr/>
          </p:nvSpPr>
          <p:spPr>
            <a:xfrm>
              <a:off x="3299603" y="24615109"/>
              <a:ext cx="861390" cy="523220"/>
            </a:xfrm>
            <a:prstGeom prst="rect">
              <a:avLst/>
            </a:prstGeom>
            <a:noFill/>
          </p:spPr>
          <p:txBody>
            <a:bodyPr wrap="none" rtlCol="0">
              <a:spAutoFit/>
            </a:bodyPr>
            <a:lstStyle/>
            <a:p>
              <a:pPr algn="ctr"/>
              <a:r>
                <a:rPr lang="it-IT" sz="1400" dirty="0" smtClean="0"/>
                <a:t>Controllo</a:t>
              </a:r>
            </a:p>
            <a:p>
              <a:pPr algn="ctr"/>
              <a:r>
                <a:rPr lang="it-IT" sz="1400" dirty="0" smtClean="0"/>
                <a:t>T - RH</a:t>
              </a:r>
              <a:endParaRPr lang="it-IT" sz="1400" dirty="0"/>
            </a:p>
          </p:txBody>
        </p:sp>
        <p:sp>
          <p:nvSpPr>
            <p:cNvPr id="1087" name="CasellaDiTesto 1086"/>
            <p:cNvSpPr txBox="1"/>
            <p:nvPr/>
          </p:nvSpPr>
          <p:spPr>
            <a:xfrm>
              <a:off x="1922820" y="24624915"/>
              <a:ext cx="861390" cy="523220"/>
            </a:xfrm>
            <a:prstGeom prst="rect">
              <a:avLst/>
            </a:prstGeom>
            <a:noFill/>
          </p:spPr>
          <p:txBody>
            <a:bodyPr wrap="none" rtlCol="0">
              <a:spAutoFit/>
            </a:bodyPr>
            <a:lstStyle/>
            <a:p>
              <a:pPr algn="ctr"/>
              <a:r>
                <a:rPr lang="it-IT" sz="1400" dirty="0" smtClean="0"/>
                <a:t>Controllo</a:t>
              </a:r>
            </a:p>
            <a:p>
              <a:pPr algn="ctr"/>
              <a:r>
                <a:rPr lang="it-IT" sz="1400" dirty="0" smtClean="0"/>
                <a:t>Flusso</a:t>
              </a:r>
              <a:endParaRPr lang="it-IT" sz="1400" dirty="0"/>
            </a:p>
          </p:txBody>
        </p:sp>
        <p:sp>
          <p:nvSpPr>
            <p:cNvPr id="1088" name="CasellaDiTesto 1087"/>
            <p:cNvSpPr txBox="1"/>
            <p:nvPr/>
          </p:nvSpPr>
          <p:spPr>
            <a:xfrm>
              <a:off x="726711" y="24750096"/>
              <a:ext cx="479618" cy="307777"/>
            </a:xfrm>
            <a:prstGeom prst="rect">
              <a:avLst/>
            </a:prstGeom>
            <a:noFill/>
          </p:spPr>
          <p:txBody>
            <a:bodyPr wrap="none" rtlCol="0">
              <a:spAutoFit/>
            </a:bodyPr>
            <a:lstStyle/>
            <a:p>
              <a:pPr algn="ctr"/>
              <a:r>
                <a:rPr lang="it-IT" sz="1400" dirty="0" smtClean="0"/>
                <a:t>Aria</a:t>
              </a:r>
              <a:endParaRPr lang="it-IT" sz="1400" dirty="0"/>
            </a:p>
          </p:txBody>
        </p:sp>
        <p:sp>
          <p:nvSpPr>
            <p:cNvPr id="1090" name="CasellaDiTesto 1089"/>
            <p:cNvSpPr txBox="1"/>
            <p:nvPr/>
          </p:nvSpPr>
          <p:spPr>
            <a:xfrm>
              <a:off x="5640081" y="25793132"/>
              <a:ext cx="1034322" cy="307777"/>
            </a:xfrm>
            <a:prstGeom prst="rect">
              <a:avLst/>
            </a:prstGeom>
            <a:noFill/>
          </p:spPr>
          <p:txBody>
            <a:bodyPr wrap="none" rtlCol="0">
              <a:spAutoFit/>
            </a:bodyPr>
            <a:lstStyle/>
            <a:p>
              <a:pPr algn="ctr"/>
              <a:r>
                <a:rPr lang="it-IT" sz="1400" dirty="0" smtClean="0"/>
                <a:t>Analizzatori</a:t>
              </a:r>
              <a:endParaRPr lang="it-IT" sz="1400" dirty="0"/>
            </a:p>
          </p:txBody>
        </p:sp>
        <p:sp>
          <p:nvSpPr>
            <p:cNvPr id="1091" name="CasellaDiTesto 1090"/>
            <p:cNvSpPr txBox="1"/>
            <p:nvPr/>
          </p:nvSpPr>
          <p:spPr>
            <a:xfrm>
              <a:off x="5565413" y="26330857"/>
              <a:ext cx="1218410" cy="523220"/>
            </a:xfrm>
            <a:prstGeom prst="rect">
              <a:avLst/>
            </a:prstGeom>
            <a:noFill/>
          </p:spPr>
          <p:txBody>
            <a:bodyPr wrap="none" rtlCol="0">
              <a:spAutoFit/>
            </a:bodyPr>
            <a:lstStyle/>
            <a:p>
              <a:pPr algn="ctr"/>
              <a:r>
                <a:rPr lang="it-IT" sz="1400" dirty="0" smtClean="0"/>
                <a:t>Campionatori </a:t>
              </a:r>
            </a:p>
            <a:p>
              <a:pPr algn="ctr"/>
              <a:r>
                <a:rPr lang="it-IT" sz="1400" dirty="0" smtClean="0"/>
                <a:t>Attivi</a:t>
              </a:r>
              <a:endParaRPr lang="it-IT" sz="1400" dirty="0"/>
            </a:p>
          </p:txBody>
        </p:sp>
        <p:sp>
          <p:nvSpPr>
            <p:cNvPr id="1092" name="CasellaDiTesto 1091"/>
            <p:cNvSpPr txBox="1"/>
            <p:nvPr/>
          </p:nvSpPr>
          <p:spPr>
            <a:xfrm>
              <a:off x="5640081" y="26953483"/>
              <a:ext cx="1218410" cy="523220"/>
            </a:xfrm>
            <a:prstGeom prst="rect">
              <a:avLst/>
            </a:prstGeom>
            <a:noFill/>
          </p:spPr>
          <p:txBody>
            <a:bodyPr wrap="none" rtlCol="0">
              <a:spAutoFit/>
            </a:bodyPr>
            <a:lstStyle/>
            <a:p>
              <a:pPr algn="ctr"/>
              <a:r>
                <a:rPr lang="it-IT" sz="1400" dirty="0" smtClean="0"/>
                <a:t>Campionatori </a:t>
              </a:r>
            </a:p>
            <a:p>
              <a:pPr algn="ctr"/>
              <a:r>
                <a:rPr lang="it-IT" sz="1400" dirty="0" smtClean="0"/>
                <a:t>Passivi</a:t>
              </a:r>
              <a:endParaRPr lang="it-IT" sz="1400" dirty="0"/>
            </a:p>
          </p:txBody>
        </p:sp>
        <p:cxnSp>
          <p:nvCxnSpPr>
            <p:cNvPr id="1093" name="Connettore 2 1092"/>
            <p:cNvCxnSpPr/>
            <p:nvPr/>
          </p:nvCxnSpPr>
          <p:spPr>
            <a:xfrm rot="-1980000">
              <a:off x="4716347" y="26143938"/>
              <a:ext cx="900000" cy="1588"/>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94" name="Triangolo isoscele 1093"/>
            <p:cNvSpPr/>
            <p:nvPr/>
          </p:nvSpPr>
          <p:spPr>
            <a:xfrm rot="-7260000" flipH="1">
              <a:off x="4684791" y="26291757"/>
              <a:ext cx="153241"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95" name="Connettore 2 1094"/>
            <p:cNvCxnSpPr/>
            <p:nvPr/>
          </p:nvCxnSpPr>
          <p:spPr>
            <a:xfrm>
              <a:off x="4788512" y="26525792"/>
              <a:ext cx="755669" cy="3177"/>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96" name="Triangolo isoscele 1095"/>
            <p:cNvSpPr/>
            <p:nvPr/>
          </p:nvSpPr>
          <p:spPr>
            <a:xfrm rot="-5400000" flipH="1">
              <a:off x="4709913" y="26414668"/>
              <a:ext cx="153241"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04" name="Connettore 2 1103"/>
            <p:cNvCxnSpPr>
              <a:endCxn id="1060" idx="1"/>
            </p:cNvCxnSpPr>
            <p:nvPr/>
          </p:nvCxnSpPr>
          <p:spPr>
            <a:xfrm>
              <a:off x="4788512" y="26679034"/>
              <a:ext cx="776901" cy="522664"/>
            </a:xfrm>
            <a:prstGeom prst="straightConnector1">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108" name="Triangolo isoscele 1107"/>
            <p:cNvSpPr/>
            <p:nvPr/>
          </p:nvSpPr>
          <p:spPr>
            <a:xfrm rot="-2700000" flipH="1">
              <a:off x="4688282" y="26547422"/>
              <a:ext cx="153241" cy="22225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09" name="Rettangolo 1108"/>
            <p:cNvSpPr/>
            <p:nvPr/>
          </p:nvSpPr>
          <p:spPr>
            <a:xfrm>
              <a:off x="2805398" y="26309792"/>
              <a:ext cx="1842297" cy="428628"/>
            </a:xfrm>
            <a:prstGeom prst="rect">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10" name="CasellaDiTesto 1109"/>
            <p:cNvSpPr txBox="1"/>
            <p:nvPr/>
          </p:nvSpPr>
          <p:spPr>
            <a:xfrm>
              <a:off x="2886149" y="26371257"/>
              <a:ext cx="1679780" cy="307777"/>
            </a:xfrm>
            <a:prstGeom prst="rect">
              <a:avLst/>
            </a:prstGeom>
            <a:noFill/>
          </p:spPr>
          <p:txBody>
            <a:bodyPr wrap="square" rtlCol="0">
              <a:spAutoFit/>
            </a:bodyPr>
            <a:lstStyle/>
            <a:p>
              <a:pPr algn="ctr"/>
              <a:r>
                <a:rPr lang="it-IT" sz="1400" dirty="0" smtClean="0"/>
                <a:t>Emissione</a:t>
              </a:r>
              <a:endParaRPr lang="it-IT" sz="1400" dirty="0"/>
            </a:p>
          </p:txBody>
        </p:sp>
      </p:grpSp>
      <p:sp>
        <p:nvSpPr>
          <p:cNvPr id="1111" name="CasellaDiTesto 1110"/>
          <p:cNvSpPr txBox="1"/>
          <p:nvPr/>
        </p:nvSpPr>
        <p:spPr>
          <a:xfrm>
            <a:off x="8074599" y="23701076"/>
            <a:ext cx="5022836" cy="3816429"/>
          </a:xfrm>
          <a:prstGeom prst="rect">
            <a:avLst/>
          </a:prstGeom>
          <a:solidFill>
            <a:schemeClr val="accent3">
              <a:lumMod val="60000"/>
              <a:lumOff val="40000"/>
            </a:schemeClr>
          </a:solidFill>
          <a:ln w="50800">
            <a:solidFill>
              <a:srgbClr val="009900"/>
            </a:solidFill>
          </a:ln>
        </p:spPr>
        <p:txBody>
          <a:bodyPr wrap="square" rtlCol="0">
            <a:spAutoFit/>
          </a:bodyPr>
          <a:lstStyle/>
          <a:p>
            <a:pPr algn="just"/>
            <a:r>
              <a:rPr lang="it-IT" sz="2200" dirty="0" smtClean="0"/>
              <a:t>La misura delle emissioni viene effettuata misurando la concentrazione delle specie all’uscita del PPDEM. A questo scopo possono essere utilizzati analizzatori e sensori specifici oppure campionatori attivi (cartucce di assorbimento) oppure passivi. Gli ultimi due forniscono la concentrazione integrata sul periodo di osservazione, ma possono essere utilizzati per un gran numero di composti di interesse per l’inquinamento indoor.</a:t>
            </a:r>
            <a:endParaRPr lang="it-IT" sz="2200" dirty="0"/>
          </a:p>
        </p:txBody>
      </p:sp>
      <p:graphicFrame>
        <p:nvGraphicFramePr>
          <p:cNvPr id="1112" name="Tabella 1111"/>
          <p:cNvGraphicFramePr>
            <a:graphicFrameLocks noGrp="1"/>
          </p:cNvGraphicFramePr>
          <p:nvPr/>
        </p:nvGraphicFramePr>
        <p:xfrm>
          <a:off x="13496509" y="4927600"/>
          <a:ext cx="9839740" cy="8778240"/>
        </p:xfrm>
        <a:graphic>
          <a:graphicData uri="http://schemas.openxmlformats.org/drawingml/2006/table">
            <a:tbl>
              <a:tblPr/>
              <a:tblGrid>
                <a:gridCol w="1913703"/>
                <a:gridCol w="2651125"/>
                <a:gridCol w="2637456"/>
                <a:gridCol w="2637456"/>
              </a:tblGrid>
              <a:tr h="0">
                <a:tc gridSpan="4">
                  <a:txBody>
                    <a:bodyPr/>
                    <a:lstStyle/>
                    <a:p>
                      <a:pPr algn="ctr">
                        <a:lnSpc>
                          <a:spcPct val="120000"/>
                        </a:lnSpc>
                        <a:spcAft>
                          <a:spcPts val="0"/>
                        </a:spcAft>
                      </a:pPr>
                      <a:r>
                        <a:rPr lang="it-IT" sz="2400" b="1" i="1" dirty="0">
                          <a:latin typeface="Calibri"/>
                          <a:ea typeface="SimSun"/>
                          <a:cs typeface="Times New Roman"/>
                        </a:rPr>
                        <a:t>CONFRONTO TRA I METODI </a:t>
                      </a:r>
                      <a:r>
                        <a:rPr lang="it-IT" sz="2400" b="1" i="1" dirty="0" err="1">
                          <a:latin typeface="Calibri"/>
                          <a:ea typeface="SimSun"/>
                          <a:cs typeface="Times New Roman"/>
                        </a:rPr>
                        <a:t>DI</a:t>
                      </a:r>
                      <a:r>
                        <a:rPr lang="it-IT" sz="2400" b="1" i="1" dirty="0">
                          <a:latin typeface="Calibri"/>
                          <a:ea typeface="SimSun"/>
                          <a:cs typeface="Times New Roman"/>
                        </a:rPr>
                        <a:t> MISURA DELLE EMISSIONI </a:t>
                      </a:r>
                      <a:r>
                        <a:rPr lang="it-IT" sz="2400" b="1" i="1" dirty="0" err="1">
                          <a:latin typeface="Calibri"/>
                          <a:ea typeface="SimSun"/>
                          <a:cs typeface="Times New Roman"/>
                        </a:rPr>
                        <a:t>DI</a:t>
                      </a:r>
                      <a:r>
                        <a:rPr lang="it-IT" sz="2400" b="1" i="1" dirty="0">
                          <a:latin typeface="Calibri"/>
                          <a:ea typeface="SimSun"/>
                          <a:cs typeface="Times New Roman"/>
                        </a:rPr>
                        <a:t> MATERIALI</a:t>
                      </a:r>
                      <a:endParaRPr lang="it-IT" sz="2400" dirty="0">
                        <a:latin typeface="Calibri"/>
                        <a:ea typeface="SimSun"/>
                        <a:cs typeface="Times New Roman"/>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CCFFFF"/>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0">
                <a:tc>
                  <a:txBody>
                    <a:bodyPr/>
                    <a:lstStyle/>
                    <a:p>
                      <a:pPr algn="ctr">
                        <a:lnSpc>
                          <a:spcPct val="120000"/>
                        </a:lnSpc>
                        <a:spcAft>
                          <a:spcPts val="0"/>
                        </a:spcAft>
                      </a:pPr>
                      <a:endParaRPr lang="it-IT" sz="2200" dirty="0">
                        <a:latin typeface="Calibri"/>
                        <a:ea typeface="SimSun"/>
                        <a:cs typeface="Times New Roman"/>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CCFFFF"/>
                    </a:solidFill>
                  </a:tcPr>
                </a:tc>
                <a:tc>
                  <a:txBody>
                    <a:bodyPr/>
                    <a:lstStyle/>
                    <a:p>
                      <a:pPr algn="ctr">
                        <a:lnSpc>
                          <a:spcPct val="120000"/>
                        </a:lnSpc>
                        <a:spcAft>
                          <a:spcPts val="0"/>
                        </a:spcAft>
                      </a:pPr>
                      <a:r>
                        <a:rPr lang="it-IT" sz="2200" b="1" dirty="0">
                          <a:latin typeface="Calibri"/>
                          <a:ea typeface="SimSun"/>
                          <a:cs typeface="Times New Roman"/>
                        </a:rPr>
                        <a:t>FLEC</a:t>
                      </a:r>
                      <a:endParaRPr lang="it-IT" sz="1200" b="1" dirty="0">
                        <a:latin typeface="Calibri"/>
                        <a:ea typeface="SimSun"/>
                        <a:cs typeface="Times New Roman"/>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CCFFFF"/>
                    </a:solidFill>
                  </a:tcPr>
                </a:tc>
                <a:tc>
                  <a:txBody>
                    <a:bodyPr/>
                    <a:lstStyle/>
                    <a:p>
                      <a:pPr algn="ctr">
                        <a:lnSpc>
                          <a:spcPct val="120000"/>
                        </a:lnSpc>
                        <a:spcAft>
                          <a:spcPts val="0"/>
                        </a:spcAft>
                      </a:pPr>
                      <a:r>
                        <a:rPr lang="it-IT" sz="2200" b="1" dirty="0">
                          <a:latin typeface="Calibri"/>
                          <a:ea typeface="SimSun"/>
                          <a:cs typeface="Times New Roman"/>
                        </a:rPr>
                        <a:t>TEST CHAMBERS</a:t>
                      </a:r>
                      <a:endParaRPr lang="it-IT" sz="1200" b="1" dirty="0">
                        <a:latin typeface="Calibri"/>
                        <a:ea typeface="SimSun"/>
                        <a:cs typeface="Times New Roman"/>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CCFFFF"/>
                    </a:solidFill>
                  </a:tcPr>
                </a:tc>
                <a:tc>
                  <a:txBody>
                    <a:bodyPr/>
                    <a:lstStyle/>
                    <a:p>
                      <a:pPr algn="ctr">
                        <a:lnSpc>
                          <a:spcPct val="120000"/>
                        </a:lnSpc>
                        <a:spcAft>
                          <a:spcPts val="0"/>
                        </a:spcAft>
                      </a:pPr>
                      <a:r>
                        <a:rPr lang="it-IT" sz="2200" b="1" dirty="0">
                          <a:latin typeface="Calibri"/>
                          <a:ea typeface="SimSun"/>
                          <a:cs typeface="Times New Roman"/>
                        </a:rPr>
                        <a:t>PPDEM</a:t>
                      </a:r>
                      <a:endParaRPr lang="it-IT" sz="1200" b="1" dirty="0">
                        <a:latin typeface="Calibri"/>
                        <a:ea typeface="SimSun"/>
                        <a:cs typeface="Times New Roman"/>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CCFFFF"/>
                    </a:solidFill>
                  </a:tcPr>
                </a:tc>
              </a:tr>
              <a:tr h="0">
                <a:tc>
                  <a:txBody>
                    <a:bodyPr/>
                    <a:lstStyle/>
                    <a:p>
                      <a:pPr algn="ctr">
                        <a:lnSpc>
                          <a:spcPct val="120000"/>
                        </a:lnSpc>
                        <a:spcAft>
                          <a:spcPts val="0"/>
                        </a:spcAft>
                      </a:pPr>
                      <a:r>
                        <a:rPr lang="it-IT" sz="1800" b="1" dirty="0">
                          <a:latin typeface="Calibri"/>
                          <a:ea typeface="SimSun"/>
                          <a:cs typeface="Times New Roman"/>
                        </a:rPr>
                        <a:t>Aspetto del dispositivo</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endParaRPr lang="it-IT" sz="1600" dirty="0" smtClean="0">
                        <a:latin typeface="Calibri"/>
                        <a:ea typeface="SimSun"/>
                        <a:cs typeface="Times New Roman"/>
                      </a:endParaRPr>
                    </a:p>
                    <a:p>
                      <a:pPr algn="ctr">
                        <a:lnSpc>
                          <a:spcPct val="120000"/>
                        </a:lnSpc>
                        <a:spcAft>
                          <a:spcPts val="0"/>
                        </a:spcAft>
                      </a:pPr>
                      <a:endParaRPr lang="it-IT" sz="1600" dirty="0" smtClean="0">
                        <a:latin typeface="Calibri"/>
                        <a:ea typeface="SimSun"/>
                        <a:cs typeface="Times New Roman"/>
                      </a:endParaRPr>
                    </a:p>
                    <a:p>
                      <a:pPr algn="ctr">
                        <a:lnSpc>
                          <a:spcPct val="120000"/>
                        </a:lnSpc>
                        <a:spcAft>
                          <a:spcPts val="0"/>
                        </a:spcAft>
                      </a:pPr>
                      <a:endParaRPr lang="it-IT" sz="1600" dirty="0" smtClean="0">
                        <a:latin typeface="Calibri"/>
                        <a:ea typeface="SimSun"/>
                        <a:cs typeface="Times New Roman"/>
                      </a:endParaRPr>
                    </a:p>
                    <a:p>
                      <a:pPr algn="ctr">
                        <a:lnSpc>
                          <a:spcPct val="120000"/>
                        </a:lnSpc>
                        <a:spcAft>
                          <a:spcPts val="0"/>
                        </a:spcAft>
                      </a:pPr>
                      <a:endParaRPr lang="it-IT" sz="1600" dirty="0" smtClean="0">
                        <a:latin typeface="Calibri"/>
                        <a:ea typeface="SimSun"/>
                        <a:cs typeface="Times New Roman"/>
                      </a:endParaRPr>
                    </a:p>
                    <a:p>
                      <a:pPr algn="ctr">
                        <a:lnSpc>
                          <a:spcPct val="120000"/>
                        </a:lnSpc>
                        <a:spcAft>
                          <a:spcPts val="0"/>
                        </a:spcAft>
                      </a:pPr>
                      <a:endParaRPr lang="it-IT" sz="1600" dirty="0" smtClean="0">
                        <a:latin typeface="Calibri"/>
                        <a:ea typeface="SimSun"/>
                        <a:cs typeface="Times New Roman"/>
                      </a:endParaRPr>
                    </a:p>
                    <a:p>
                      <a:pPr algn="ctr">
                        <a:lnSpc>
                          <a:spcPct val="120000"/>
                        </a:lnSpc>
                        <a:spcAft>
                          <a:spcPts val="0"/>
                        </a:spcAft>
                      </a:pPr>
                      <a:endParaRPr lang="it-IT" sz="1600" dirty="0" smtClean="0">
                        <a:latin typeface="Calibri"/>
                        <a:ea typeface="SimSun"/>
                        <a:cs typeface="Times New Roman"/>
                      </a:endParaRPr>
                    </a:p>
                    <a:p>
                      <a:pPr algn="ctr">
                        <a:lnSpc>
                          <a:spcPct val="120000"/>
                        </a:lnSpc>
                        <a:spcAft>
                          <a:spcPts val="0"/>
                        </a:spcAft>
                      </a:pPr>
                      <a:endParaRPr lang="it-IT" sz="1600" dirty="0" smtClean="0">
                        <a:latin typeface="Calibri"/>
                        <a:ea typeface="SimSun"/>
                        <a:cs typeface="Times New Roman"/>
                      </a:endParaRPr>
                    </a:p>
                    <a:p>
                      <a:pPr algn="ctr">
                        <a:lnSpc>
                          <a:spcPct val="120000"/>
                        </a:lnSpc>
                        <a:spcAft>
                          <a:spcPts val="0"/>
                        </a:spcAft>
                      </a:pPr>
                      <a:endParaRPr lang="it-IT" sz="1600" dirty="0">
                        <a:latin typeface="Calibri"/>
                        <a:ea typeface="SimSun"/>
                        <a:cs typeface="Times New Roman"/>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endParaRPr lang="it-IT" sz="1600" dirty="0">
                        <a:latin typeface="Calibri"/>
                        <a:ea typeface="SimSun"/>
                        <a:cs typeface="Times New Roman"/>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endParaRPr lang="it-IT" sz="1600" dirty="0">
                        <a:latin typeface="Calibri"/>
                        <a:ea typeface="SimSun"/>
                        <a:cs typeface="Times New Roman"/>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Utilizzabilità </a:t>
                      </a:r>
                      <a:endParaRPr lang="it-IT" sz="1800" b="1" dirty="0" smtClean="0">
                        <a:latin typeface="Calibri"/>
                        <a:ea typeface="SimSun"/>
                        <a:cs typeface="Times New Roman"/>
                      </a:endParaRPr>
                    </a:p>
                    <a:p>
                      <a:pPr algn="just">
                        <a:lnSpc>
                          <a:spcPct val="120000"/>
                        </a:lnSpc>
                        <a:spcAft>
                          <a:spcPts val="0"/>
                        </a:spcAft>
                      </a:pPr>
                      <a:r>
                        <a:rPr lang="it-IT" sz="1800" b="1" dirty="0" smtClean="0">
                          <a:latin typeface="Calibri"/>
                          <a:ea typeface="SimSun"/>
                          <a:cs typeface="Times New Roman"/>
                        </a:rPr>
                        <a:t>“</a:t>
                      </a:r>
                      <a:r>
                        <a:rPr lang="it-IT" sz="1800" b="1" dirty="0">
                          <a:latin typeface="Calibri"/>
                          <a:ea typeface="SimSun"/>
                          <a:cs typeface="Times New Roman"/>
                        </a:rPr>
                        <a:t>in Situ”</a:t>
                      </a: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SI</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NO</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SI</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Flessibilità dimensionale</a:t>
                      </a: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Scarsa o nulla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Scarsa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Elevata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Rapidità di misura</a:t>
                      </a: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Elevata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Media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Elevata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Controllo T e RH</a:t>
                      </a: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NO</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smtClean="0">
                          <a:latin typeface="Calibri"/>
                          <a:ea typeface="SimSun"/>
                          <a:cs typeface="Times New Roman"/>
                        </a:rPr>
                        <a:t>SI</a:t>
                      </a:r>
                      <a:endParaRPr lang="it-IT" sz="1800" b="1" dirty="0">
                        <a:latin typeface="Calibri"/>
                        <a:ea typeface="SimSun"/>
                        <a:cs typeface="Times New Roman"/>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SI</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Versatilità per diversi inquinanti</a:t>
                      </a: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a:latin typeface="Calibri"/>
                          <a:ea typeface="SimSun"/>
                          <a:cs typeface="Times New Roman"/>
                        </a:rPr>
                        <a:t>Scarsa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Media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Elevata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Chimica e fotochimica delle superfici</a:t>
                      </a: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a:latin typeface="Calibri"/>
                          <a:ea typeface="SimSun"/>
                          <a:cs typeface="Times New Roman"/>
                        </a:rPr>
                        <a:t>NO</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Scarsa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Elevata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Fluidodinamica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a:latin typeface="Calibri"/>
                          <a:ea typeface="SimSun"/>
                          <a:cs typeface="Times New Roman"/>
                        </a:rPr>
                        <a:t>Flusso turbolento</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a:latin typeface="Calibri"/>
                          <a:ea typeface="SimSun"/>
                          <a:cs typeface="Times New Roman"/>
                        </a:rPr>
                        <a:t>Non Definito</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Flusso laminare controllabile</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Flessibilità Analitica</a:t>
                      </a: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a:latin typeface="Calibri"/>
                          <a:ea typeface="SimSun"/>
                          <a:cs typeface="Times New Roman"/>
                        </a:rPr>
                        <a:t>Scarsa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a:latin typeface="Calibri"/>
                          <a:ea typeface="SimSun"/>
                          <a:cs typeface="Times New Roman"/>
                        </a:rPr>
                        <a:t>Scarsa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Elevata</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smtClean="0">
                          <a:latin typeface="Calibri"/>
                          <a:ea typeface="SimSun"/>
                          <a:cs typeface="Times New Roman"/>
                        </a:rPr>
                        <a:t>Rapidità di misura</a:t>
                      </a:r>
                      <a:endParaRPr lang="it-IT" sz="1800" b="1" dirty="0">
                        <a:latin typeface="Calibri"/>
                        <a:ea typeface="SimSun"/>
                        <a:cs typeface="Times New Roman"/>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smtClean="0">
                          <a:latin typeface="Calibri"/>
                          <a:ea typeface="SimSun"/>
                          <a:cs typeface="Times New Roman"/>
                        </a:rPr>
                        <a:t>Discreta</a:t>
                      </a:r>
                      <a:endParaRPr lang="it-IT" sz="1800" b="1" dirty="0">
                        <a:latin typeface="Calibri"/>
                        <a:ea typeface="SimSun"/>
                        <a:cs typeface="Times New Roman"/>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smtClean="0">
                          <a:latin typeface="Calibri"/>
                          <a:ea typeface="SimSun"/>
                          <a:cs typeface="Times New Roman"/>
                        </a:rPr>
                        <a:t>Scarsa</a:t>
                      </a:r>
                      <a:endParaRPr lang="it-IT" sz="1800" b="1" dirty="0">
                        <a:latin typeface="Calibri"/>
                        <a:ea typeface="SimSun"/>
                        <a:cs typeface="Times New Roman"/>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smtClean="0">
                          <a:latin typeface="Calibri"/>
                          <a:ea typeface="SimSun"/>
                          <a:cs typeface="Times New Roman"/>
                        </a:rPr>
                        <a:t>Elevata</a:t>
                      </a:r>
                      <a:endParaRPr lang="it-IT" sz="1800" b="1" dirty="0">
                        <a:latin typeface="Calibri"/>
                        <a:ea typeface="SimSun"/>
                        <a:cs typeface="Times New Roman"/>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r h="0">
                <a:tc>
                  <a:txBody>
                    <a:bodyPr/>
                    <a:lstStyle/>
                    <a:p>
                      <a:pPr algn="just">
                        <a:lnSpc>
                          <a:spcPct val="120000"/>
                        </a:lnSpc>
                        <a:spcAft>
                          <a:spcPts val="0"/>
                        </a:spcAft>
                      </a:pPr>
                      <a:r>
                        <a:rPr lang="it-IT" sz="1800" b="1" dirty="0">
                          <a:latin typeface="Calibri"/>
                          <a:ea typeface="SimSun"/>
                          <a:cs typeface="Times New Roman"/>
                        </a:rPr>
                        <a:t>Costo</a:t>
                      </a: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a:latin typeface="Calibri"/>
                          <a:ea typeface="SimSun"/>
                          <a:cs typeface="Times New Roman"/>
                        </a:rPr>
                        <a:t>Modesto</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a:latin typeface="Calibri"/>
                          <a:ea typeface="SimSun"/>
                          <a:cs typeface="Times New Roman"/>
                        </a:rPr>
                        <a:t>Elevato</a:t>
                      </a: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c>
                  <a:txBody>
                    <a:bodyPr/>
                    <a:lstStyle/>
                    <a:p>
                      <a:pPr algn="ctr">
                        <a:lnSpc>
                          <a:spcPct val="120000"/>
                        </a:lnSpc>
                        <a:spcAft>
                          <a:spcPts val="0"/>
                        </a:spcAft>
                      </a:pPr>
                      <a:r>
                        <a:rPr lang="it-IT" sz="1800" b="1" dirty="0" smtClean="0">
                          <a:latin typeface="Calibri"/>
                          <a:ea typeface="SimSun"/>
                          <a:cs typeface="Times New Roman"/>
                        </a:rPr>
                        <a:t>Modesto</a:t>
                      </a:r>
                      <a:endParaRPr lang="it-IT" sz="1800" b="1" dirty="0">
                        <a:latin typeface="Calibri"/>
                        <a:ea typeface="SimSun"/>
                        <a:cs typeface="Times New Roman"/>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lumMod val="85000"/>
                      </a:schemeClr>
                    </a:solidFill>
                  </a:tcPr>
                </a:tc>
              </a:tr>
            </a:tbl>
          </a:graphicData>
        </a:graphic>
      </p:graphicFrame>
      <p:pic>
        <p:nvPicPr>
          <p:cNvPr id="28" name="Immagine 4" descr="Indoortron - Copyright JRC, IHCP 2010"/>
          <p:cNvPicPr>
            <a:picLocks noChangeAspect="1" noChangeArrowheads="1"/>
          </p:cNvPicPr>
          <p:nvPr/>
        </p:nvPicPr>
        <p:blipFill>
          <a:blip r:embed="rId5"/>
          <a:srcRect/>
          <a:stretch>
            <a:fillRect/>
          </a:stretch>
        </p:blipFill>
        <p:spPr bwMode="auto">
          <a:xfrm>
            <a:off x="18208396" y="6159825"/>
            <a:ext cx="2354615" cy="1559933"/>
          </a:xfrm>
          <a:prstGeom prst="rect">
            <a:avLst/>
          </a:prstGeom>
          <a:noFill/>
          <a:ln w="12700">
            <a:solidFill>
              <a:srgbClr val="0070C0"/>
            </a:solidFill>
          </a:ln>
        </p:spPr>
      </p:pic>
      <p:pic>
        <p:nvPicPr>
          <p:cNvPr id="29" name="Immagine 5" descr="IMAG0003"/>
          <p:cNvPicPr>
            <a:picLocks noChangeAspect="1" noChangeArrowheads="1"/>
          </p:cNvPicPr>
          <p:nvPr/>
        </p:nvPicPr>
        <p:blipFill>
          <a:blip r:embed="rId6" cstate="print"/>
          <a:srcRect t="24001" r="12367"/>
          <a:stretch>
            <a:fillRect/>
          </a:stretch>
        </p:blipFill>
        <p:spPr bwMode="auto">
          <a:xfrm>
            <a:off x="20789879" y="6172227"/>
            <a:ext cx="2379239" cy="1547531"/>
          </a:xfrm>
          <a:prstGeom prst="rect">
            <a:avLst/>
          </a:prstGeom>
          <a:noFill/>
          <a:ln w="12700">
            <a:solidFill>
              <a:srgbClr val="0070C0"/>
            </a:solidFill>
          </a:ln>
        </p:spPr>
      </p:pic>
      <p:sp>
        <p:nvSpPr>
          <p:cNvPr id="31" name="Rectangle 33"/>
          <p:cNvSpPr>
            <a:spLocks noChangeArrowheads="1"/>
          </p:cNvSpPr>
          <p:nvPr/>
        </p:nvSpPr>
        <p:spPr bwMode="auto">
          <a:xfrm>
            <a:off x="0" y="0"/>
            <a:ext cx="288036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pic>
        <p:nvPicPr>
          <p:cNvPr id="1114" name="Immagine 7"/>
          <p:cNvPicPr>
            <a:picLocks noChangeAspect="1" noChangeArrowheads="1"/>
          </p:cNvPicPr>
          <p:nvPr/>
        </p:nvPicPr>
        <p:blipFill>
          <a:blip r:embed="rId7"/>
          <a:srcRect/>
          <a:stretch>
            <a:fillRect/>
          </a:stretch>
        </p:blipFill>
        <p:spPr bwMode="auto">
          <a:xfrm>
            <a:off x="15512645" y="6132786"/>
            <a:ext cx="2372583" cy="1586972"/>
          </a:xfrm>
          <a:prstGeom prst="rect">
            <a:avLst/>
          </a:prstGeom>
          <a:noFill/>
          <a:ln w="12700">
            <a:solidFill>
              <a:schemeClr val="accent1"/>
            </a:solidFill>
            <a:miter lim="800000"/>
            <a:headEnd/>
            <a:tailEnd/>
          </a:ln>
        </p:spPr>
      </p:pic>
      <p:sp>
        <p:nvSpPr>
          <p:cNvPr id="1115" name="CasellaDiTesto 1114"/>
          <p:cNvSpPr txBox="1"/>
          <p:nvPr/>
        </p:nvSpPr>
        <p:spPr>
          <a:xfrm>
            <a:off x="13496509" y="30124985"/>
            <a:ext cx="14960097" cy="2246769"/>
          </a:xfrm>
          <a:prstGeom prst="rect">
            <a:avLst/>
          </a:prstGeom>
          <a:solidFill>
            <a:srgbClr val="CCFFFF"/>
          </a:solidFill>
          <a:ln w="63500">
            <a:solidFill>
              <a:schemeClr val="accent1">
                <a:lumMod val="75000"/>
              </a:schemeClr>
            </a:solidFill>
          </a:ln>
        </p:spPr>
        <p:txBody>
          <a:bodyPr wrap="square" rtlCol="0">
            <a:spAutoFit/>
          </a:bodyPr>
          <a:lstStyle/>
          <a:p>
            <a:pPr algn="just"/>
            <a:r>
              <a:rPr lang="it-IT" sz="2800" b="1" i="1" dirty="0" smtClean="0">
                <a:solidFill>
                  <a:srgbClr val="0070C0"/>
                </a:solidFill>
              </a:rPr>
              <a:t>NOTA</a:t>
            </a:r>
          </a:p>
          <a:p>
            <a:pPr algn="just"/>
            <a:r>
              <a:rPr lang="it-IT" sz="2800" b="1" dirty="0" smtClean="0">
                <a:solidFill>
                  <a:srgbClr val="0070C0"/>
                </a:solidFill>
              </a:rPr>
              <a:t>Il presente lavoro sarà presentato alla rivista </a:t>
            </a:r>
            <a:r>
              <a:rPr lang="it-IT" sz="2800" b="1" i="1" dirty="0" err="1">
                <a:solidFill>
                  <a:srgbClr val="0070C0"/>
                </a:solidFill>
              </a:rPr>
              <a:t>Environmental</a:t>
            </a:r>
            <a:r>
              <a:rPr lang="it-IT" sz="2800" b="1" i="1" dirty="0">
                <a:solidFill>
                  <a:srgbClr val="0070C0"/>
                </a:solidFill>
              </a:rPr>
              <a:t> Engineering Management </a:t>
            </a:r>
            <a:r>
              <a:rPr lang="it-IT" sz="2800" b="1" i="1" dirty="0" smtClean="0">
                <a:solidFill>
                  <a:srgbClr val="0070C0"/>
                </a:solidFill>
              </a:rPr>
              <a:t>Journal </a:t>
            </a:r>
            <a:r>
              <a:rPr lang="it-IT" sz="2800" b="1" dirty="0" smtClean="0">
                <a:solidFill>
                  <a:srgbClr val="0070C0"/>
                </a:solidFill>
              </a:rPr>
              <a:t>per la pubblicazione</a:t>
            </a:r>
            <a:r>
              <a:rPr lang="it-IT" sz="2800" b="1" i="1" dirty="0" smtClean="0">
                <a:solidFill>
                  <a:srgbClr val="0070C0"/>
                </a:solidFill>
              </a:rPr>
              <a:t> s</a:t>
            </a:r>
            <a:r>
              <a:rPr lang="it-IT" sz="2800" b="1" dirty="0" smtClean="0">
                <a:solidFill>
                  <a:srgbClr val="0070C0"/>
                </a:solidFill>
              </a:rPr>
              <a:t>econdo quanto previsto dall’organizzazione di ECOMONDO. Il lavoro conterrà anche la presentazione delle caratteristiche fluido-dinamiche del PPDEM, qui omesse per privilegiare le sue applicazioni pratiche. </a:t>
            </a:r>
            <a:endParaRPr lang="it-IT" sz="2800" b="1" dirty="0">
              <a:solidFill>
                <a:srgbClr val="0070C0"/>
              </a:solidFill>
            </a:endParaRPr>
          </a:p>
        </p:txBody>
      </p:sp>
      <p:sp>
        <p:nvSpPr>
          <p:cNvPr id="1116" name="CasellaDiTesto 1115"/>
          <p:cNvSpPr txBox="1"/>
          <p:nvPr/>
        </p:nvSpPr>
        <p:spPr>
          <a:xfrm>
            <a:off x="18956241" y="16969574"/>
            <a:ext cx="2822135" cy="3785652"/>
          </a:xfrm>
          <a:prstGeom prst="rect">
            <a:avLst/>
          </a:prstGeom>
          <a:solidFill>
            <a:schemeClr val="accent1">
              <a:lumMod val="20000"/>
              <a:lumOff val="80000"/>
            </a:schemeClr>
          </a:solidFill>
          <a:ln w="50800">
            <a:solidFill>
              <a:srgbClr val="00B0F0"/>
            </a:solidFill>
          </a:ln>
        </p:spPr>
        <p:txBody>
          <a:bodyPr wrap="square" rtlCol="0">
            <a:spAutoFit/>
          </a:bodyPr>
          <a:lstStyle/>
          <a:p>
            <a:r>
              <a:rPr lang="it-IT" sz="2000" dirty="0" smtClean="0"/>
              <a:t>L’esperimento mostra l’attività </a:t>
            </a:r>
            <a:r>
              <a:rPr lang="it-IT" sz="2000" dirty="0" err="1" smtClean="0"/>
              <a:t>fotocatalitica</a:t>
            </a:r>
            <a:r>
              <a:rPr lang="it-IT" sz="2000" dirty="0" smtClean="0"/>
              <a:t> di superfici trattate con TiO2.</a:t>
            </a:r>
          </a:p>
          <a:p>
            <a:r>
              <a:rPr lang="it-IT" sz="2000" dirty="0" smtClean="0"/>
              <a:t>Il Grafico a sinistra mostra l’andamento delle specie rilevate (NO, NO</a:t>
            </a:r>
            <a:r>
              <a:rPr lang="it-IT" sz="1800" dirty="0" smtClean="0"/>
              <a:t>2</a:t>
            </a:r>
            <a:r>
              <a:rPr lang="it-IT" sz="2000" dirty="0" smtClean="0"/>
              <a:t>, HNO</a:t>
            </a:r>
            <a:r>
              <a:rPr lang="it-IT" sz="1800" dirty="0">
                <a:solidFill>
                  <a:prstClr val="black"/>
                </a:solidFill>
              </a:rPr>
              <a:t>2</a:t>
            </a:r>
            <a:r>
              <a:rPr lang="it-IT" sz="2000" dirty="0" smtClean="0"/>
              <a:t>). Quest’ultimo è stato rilevato interponendo un denuder di Na</a:t>
            </a:r>
            <a:r>
              <a:rPr lang="it-IT" sz="1800" dirty="0">
                <a:solidFill>
                  <a:prstClr val="black"/>
                </a:solidFill>
              </a:rPr>
              <a:t>2</a:t>
            </a:r>
            <a:r>
              <a:rPr lang="it-IT" sz="2000" dirty="0" smtClean="0"/>
              <a:t>CO</a:t>
            </a:r>
            <a:r>
              <a:rPr lang="it-IT" sz="1800" dirty="0" smtClean="0"/>
              <a:t>3 </a:t>
            </a:r>
            <a:r>
              <a:rPr lang="it-IT" sz="2000" dirty="0" smtClean="0"/>
              <a:t>sul flusso in uscita</a:t>
            </a:r>
            <a:endParaRPr lang="it-IT" sz="2000" dirty="0"/>
          </a:p>
        </p:txBody>
      </p:sp>
      <p:cxnSp>
        <p:nvCxnSpPr>
          <p:cNvPr id="1120" name="Connettore 1 1119"/>
          <p:cNvCxnSpPr/>
          <p:nvPr/>
        </p:nvCxnSpPr>
        <p:spPr>
          <a:xfrm>
            <a:off x="15372608" y="19653248"/>
            <a:ext cx="42980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22" name="Connettore 1 1121"/>
          <p:cNvCxnSpPr/>
          <p:nvPr/>
        </p:nvCxnSpPr>
        <p:spPr>
          <a:xfrm>
            <a:off x="15372608" y="19825001"/>
            <a:ext cx="109632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27" name="Connettore 2 1126"/>
          <p:cNvCxnSpPr/>
          <p:nvPr/>
        </p:nvCxnSpPr>
        <p:spPr>
          <a:xfrm rot="5400000">
            <a:off x="15398467" y="19539069"/>
            <a:ext cx="22835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8" name="Connettore 2 1127"/>
          <p:cNvCxnSpPr/>
          <p:nvPr/>
        </p:nvCxnSpPr>
        <p:spPr>
          <a:xfrm rot="16200000" flipV="1">
            <a:off x="15396878" y="19939973"/>
            <a:ext cx="22835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9" name="CasellaDiTesto 1128"/>
          <p:cNvSpPr txBox="1"/>
          <p:nvPr/>
        </p:nvSpPr>
        <p:spPr>
          <a:xfrm>
            <a:off x="14868996" y="19612075"/>
            <a:ext cx="641266" cy="307777"/>
          </a:xfrm>
          <a:prstGeom prst="rect">
            <a:avLst/>
          </a:prstGeom>
          <a:noFill/>
        </p:spPr>
        <p:txBody>
          <a:bodyPr wrap="square" rtlCol="0">
            <a:spAutoFit/>
          </a:bodyPr>
          <a:lstStyle/>
          <a:p>
            <a:r>
              <a:rPr lang="it-IT" sz="1400" b="1" i="1" dirty="0" smtClean="0">
                <a:solidFill>
                  <a:srgbClr val="0070C0"/>
                </a:solidFill>
              </a:rPr>
              <a:t>HNO</a:t>
            </a:r>
            <a:r>
              <a:rPr lang="it-IT" sz="1100" b="1" i="1" dirty="0" smtClean="0">
                <a:solidFill>
                  <a:srgbClr val="0070C0"/>
                </a:solidFill>
              </a:rPr>
              <a:t>2</a:t>
            </a:r>
            <a:endParaRPr lang="it-IT" sz="1100" b="1" i="1" dirty="0">
              <a:solidFill>
                <a:srgbClr val="0070C0"/>
              </a:solidFill>
            </a:endParaRPr>
          </a:p>
        </p:txBody>
      </p:sp>
      <p:pic>
        <p:nvPicPr>
          <p:cNvPr id="97" name="Picture 34" descr="IIA_Marchio 2009 ITA office"/>
          <p:cNvPicPr>
            <a:picLocks noChangeAspect="1" noChangeArrowheads="1"/>
          </p:cNvPicPr>
          <p:nvPr/>
        </p:nvPicPr>
        <p:blipFill>
          <a:blip r:embed="rId8"/>
          <a:srcRect r="76740"/>
          <a:stretch>
            <a:fillRect/>
          </a:stretch>
        </p:blipFill>
        <p:spPr bwMode="auto">
          <a:xfrm>
            <a:off x="498754" y="1835315"/>
            <a:ext cx="3208274" cy="2488661"/>
          </a:xfrm>
          <a:prstGeom prst="rect">
            <a:avLst/>
          </a:prstGeom>
          <a:noFill/>
          <a:ln w="9525">
            <a:noFill/>
            <a:miter lim="800000"/>
            <a:headEnd/>
            <a:tailEnd/>
          </a:ln>
        </p:spPr>
      </p:pic>
      <p:sp>
        <p:nvSpPr>
          <p:cNvPr id="1130" name="CasellaDiTesto 1129"/>
          <p:cNvSpPr txBox="1"/>
          <p:nvPr/>
        </p:nvSpPr>
        <p:spPr>
          <a:xfrm>
            <a:off x="13523841" y="21376354"/>
            <a:ext cx="14996538" cy="3570208"/>
          </a:xfrm>
          <a:prstGeom prst="rect">
            <a:avLst/>
          </a:prstGeom>
          <a:solidFill>
            <a:schemeClr val="accent6">
              <a:lumMod val="40000"/>
              <a:lumOff val="60000"/>
            </a:schemeClr>
          </a:solidFill>
          <a:ln w="38100">
            <a:solidFill>
              <a:schemeClr val="accent6">
                <a:lumMod val="50000"/>
              </a:schemeClr>
            </a:solidFill>
          </a:ln>
        </p:spPr>
        <p:txBody>
          <a:bodyPr wrap="square" rtlCol="0">
            <a:spAutoFit/>
          </a:bodyPr>
          <a:lstStyle/>
          <a:p>
            <a:r>
              <a:rPr lang="it-IT" sz="2800" b="1" i="1" dirty="0"/>
              <a:t>ESPERIMENTI SU SUPERFICI </a:t>
            </a:r>
            <a:r>
              <a:rPr lang="it-IT" sz="2800" b="1" i="1" dirty="0" smtClean="0"/>
              <a:t> IN LEGNO TRATTATE</a:t>
            </a:r>
          </a:p>
          <a:p>
            <a:r>
              <a:rPr lang="it-IT" sz="2200" dirty="0" smtClean="0"/>
              <a:t>Un </a:t>
            </a:r>
            <a:r>
              <a:rPr lang="it-IT" sz="2200" dirty="0"/>
              <a:t>PPDEM </a:t>
            </a:r>
            <a:r>
              <a:rPr lang="it-IT" sz="2200" dirty="0" smtClean="0"/>
              <a:t>di dimensioni relativamente modeste (8x3) è stato utilizzato per valutare le missioni di  idrocarburi dopo trattamento artificiale della superficie. A tale scopo, una superficie di legno delle dimensioni 20x10 cm è stata impregnata con Toluene. Dopo 6 ore sulla superficie è stato applicato un PPDEM delle dimensioni di 10x5 cm  e con una spaziatura di 5 mm. L’aria proviene da una bombola di aria compressa nella quale la concentrazione di Toluene è insignificante ed è stata fatta fluire ad una portata di  2 L/min, corrispondente ad una velocità lineare nel PPDEM di 13,3 cm/s. Il numero di Reynolds a questa portata è Re=1000 ed essendo la velocità lineare circa prossima alla lunghezza del PPDEM, questo viene evacuato in circa 1 s. In queste condizioni, utilizzando un analizzatore BTX  2000 (Orion) inteso per il monitoraggio della qualità dell’aria con tempo di ciclo di 30 min e limite di rivelabilità per Benzene di 0,3 µg/m</a:t>
            </a:r>
            <a:r>
              <a:rPr lang="it-IT" sz="2200" baseline="30000" dirty="0" smtClean="0"/>
              <a:t>3</a:t>
            </a:r>
            <a:r>
              <a:rPr lang="it-IT" sz="2200" dirty="0" smtClean="0"/>
              <a:t> è possibile ricavare il rateo di emissione e come esso varia nel tempo. Il grafico sottostante  mostra l’andamento dell’emissione di toluene dalla superficie considerata.</a:t>
            </a:r>
            <a:endParaRPr lang="it-IT" sz="2200" dirty="0"/>
          </a:p>
        </p:txBody>
      </p:sp>
      <p:graphicFrame>
        <p:nvGraphicFramePr>
          <p:cNvPr id="1131" name="Grafico 1130"/>
          <p:cNvGraphicFramePr/>
          <p:nvPr/>
        </p:nvGraphicFramePr>
        <p:xfrm>
          <a:off x="13573328" y="25119301"/>
          <a:ext cx="6352972" cy="4674899"/>
        </p:xfrm>
        <a:graphic>
          <a:graphicData uri="http://schemas.openxmlformats.org/drawingml/2006/chart">
            <c:chart xmlns:c="http://schemas.openxmlformats.org/drawingml/2006/chart" xmlns:r="http://schemas.openxmlformats.org/officeDocument/2006/relationships" r:id="rId9"/>
          </a:graphicData>
        </a:graphic>
      </p:graphicFrame>
      <p:sp>
        <p:nvSpPr>
          <p:cNvPr id="1132" name="CasellaDiTesto 1131"/>
          <p:cNvSpPr txBox="1"/>
          <p:nvPr/>
        </p:nvSpPr>
        <p:spPr>
          <a:xfrm>
            <a:off x="20495757" y="26100909"/>
            <a:ext cx="6155193" cy="3139321"/>
          </a:xfrm>
          <a:prstGeom prst="rect">
            <a:avLst/>
          </a:prstGeom>
          <a:solidFill>
            <a:schemeClr val="accent6">
              <a:lumMod val="40000"/>
              <a:lumOff val="60000"/>
            </a:schemeClr>
          </a:solidFill>
          <a:ln w="50800">
            <a:solidFill>
              <a:schemeClr val="accent6">
                <a:lumMod val="50000"/>
              </a:schemeClr>
            </a:solidFill>
          </a:ln>
        </p:spPr>
        <p:txBody>
          <a:bodyPr wrap="square" rtlCol="0">
            <a:spAutoFit/>
          </a:bodyPr>
          <a:lstStyle/>
          <a:p>
            <a:r>
              <a:rPr lang="it-IT" sz="2200" dirty="0" smtClean="0"/>
              <a:t>Il grafico mostra un decadimento </a:t>
            </a:r>
            <a:r>
              <a:rPr lang="it-IT" sz="2200" dirty="0"/>
              <a:t>esponenziale</a:t>
            </a:r>
            <a:r>
              <a:rPr lang="it-IT" sz="2200" dirty="0" smtClean="0"/>
              <a:t> dell’emissione specifica che praticamente si mantiene costante dopo 18 ore dall’applicazione. Ciò conferma che a tempi lunghi l’emissione  diviene funzione dell’equilibrio che si realizza all’interno della massa solida con </a:t>
            </a:r>
            <a:r>
              <a:rPr lang="it-IT" sz="2200" dirty="0" err="1" smtClean="0"/>
              <a:t>desorbimento</a:t>
            </a:r>
            <a:r>
              <a:rPr lang="it-IT" sz="2200" dirty="0" smtClean="0"/>
              <a:t> lento del Toluene assorbito. La possibilità di controllare la fluidodinamica del sistema, offre anche l’opportunità di indagare questo tipo di effetti.</a:t>
            </a:r>
            <a:endParaRPr lang="it-IT" sz="2200"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17837</TotalTime>
  <Words>1608</Words>
  <Application>Microsoft Office PowerPoint</Application>
  <PresentationFormat>Personalizzato</PresentationFormat>
  <Paragraphs>147</Paragraphs>
  <Slides>1</Slides>
  <Notes>1</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Tema di Office</vt:lpstr>
      <vt:lpstr>Presentazione standard di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Allegrini</dc:creator>
  <cp:lastModifiedBy>Allegrini</cp:lastModifiedBy>
  <cp:revision>36</cp:revision>
  <dcterms:created xsi:type="dcterms:W3CDTF">2014-10-23T05:47:42Z</dcterms:created>
  <dcterms:modified xsi:type="dcterms:W3CDTF">2017-11-03T14:05:41Z</dcterms:modified>
</cp:coreProperties>
</file>