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5040313" cy="7200900"/>
  <p:notesSz cx="6858000" cy="9144000"/>
  <p:defaultTextStyle>
    <a:defPPr>
      <a:defRPr lang="en-US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-606" y="-96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8024" y="2236950"/>
            <a:ext cx="4284266" cy="15435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6048" y="4080510"/>
            <a:ext cx="3528219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654229" y="288383"/>
            <a:ext cx="1134070" cy="61441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2017" y="288383"/>
            <a:ext cx="3318206" cy="61441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2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150" y="4627258"/>
            <a:ext cx="4284266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8150" y="3052051"/>
            <a:ext cx="4284266" cy="157519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71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3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5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8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0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2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3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2016" y="1680223"/>
            <a:ext cx="2226138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62160" y="1680223"/>
            <a:ext cx="2226138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8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017" y="1611870"/>
            <a:ext cx="2227014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725" indent="0">
              <a:buNone/>
              <a:defRPr sz="1900" b="1"/>
            </a:lvl2pPr>
            <a:lvl3pPr marL="943450" indent="0">
              <a:buNone/>
              <a:defRPr sz="1900" b="1"/>
            </a:lvl3pPr>
            <a:lvl4pPr marL="1415175" indent="0">
              <a:buNone/>
              <a:defRPr sz="1600" b="1"/>
            </a:lvl4pPr>
            <a:lvl5pPr marL="1886900" indent="0">
              <a:buNone/>
              <a:defRPr sz="1600" b="1"/>
            </a:lvl5pPr>
            <a:lvl6pPr marL="2358625" indent="0">
              <a:buNone/>
              <a:defRPr sz="1600" b="1"/>
            </a:lvl6pPr>
            <a:lvl7pPr marL="2830351" indent="0">
              <a:buNone/>
              <a:defRPr sz="1600" b="1"/>
            </a:lvl7pPr>
            <a:lvl8pPr marL="3302074" indent="0">
              <a:buNone/>
              <a:defRPr sz="1600" b="1"/>
            </a:lvl8pPr>
            <a:lvl9pPr marL="377379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2017" y="2283631"/>
            <a:ext cx="2227014" cy="4148853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60410" y="1611870"/>
            <a:ext cx="2227888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725" indent="0">
              <a:buNone/>
              <a:defRPr sz="1900" b="1"/>
            </a:lvl2pPr>
            <a:lvl3pPr marL="943450" indent="0">
              <a:buNone/>
              <a:defRPr sz="1900" b="1"/>
            </a:lvl3pPr>
            <a:lvl4pPr marL="1415175" indent="0">
              <a:buNone/>
              <a:defRPr sz="1600" b="1"/>
            </a:lvl4pPr>
            <a:lvl5pPr marL="1886900" indent="0">
              <a:buNone/>
              <a:defRPr sz="1600" b="1"/>
            </a:lvl5pPr>
            <a:lvl6pPr marL="2358625" indent="0">
              <a:buNone/>
              <a:defRPr sz="1600" b="1"/>
            </a:lvl6pPr>
            <a:lvl7pPr marL="2830351" indent="0">
              <a:buNone/>
              <a:defRPr sz="1600" b="1"/>
            </a:lvl7pPr>
            <a:lvl8pPr marL="3302074" indent="0">
              <a:buNone/>
              <a:defRPr sz="1600" b="1"/>
            </a:lvl8pPr>
            <a:lvl9pPr marL="377379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560410" y="2283631"/>
            <a:ext cx="2227888" cy="4148853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2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017" y="286705"/>
            <a:ext cx="1658228" cy="12201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0625" y="286715"/>
            <a:ext cx="2817675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2017" y="1506868"/>
            <a:ext cx="1658228" cy="4925617"/>
          </a:xfrm>
        </p:spPr>
        <p:txBody>
          <a:bodyPr/>
          <a:lstStyle>
            <a:lvl1pPr marL="0" indent="0">
              <a:buNone/>
              <a:defRPr sz="1400"/>
            </a:lvl1pPr>
            <a:lvl2pPr marL="471725" indent="0">
              <a:buNone/>
              <a:defRPr sz="1200"/>
            </a:lvl2pPr>
            <a:lvl3pPr marL="943450" indent="0">
              <a:buNone/>
              <a:defRPr sz="1000"/>
            </a:lvl3pPr>
            <a:lvl4pPr marL="1415175" indent="0">
              <a:buNone/>
              <a:defRPr sz="900"/>
            </a:lvl4pPr>
            <a:lvl5pPr marL="1886900" indent="0">
              <a:buNone/>
              <a:defRPr sz="900"/>
            </a:lvl5pPr>
            <a:lvl6pPr marL="2358625" indent="0">
              <a:buNone/>
              <a:defRPr sz="900"/>
            </a:lvl6pPr>
            <a:lvl7pPr marL="2830351" indent="0">
              <a:buNone/>
              <a:defRPr sz="900"/>
            </a:lvl7pPr>
            <a:lvl8pPr marL="3302074" indent="0">
              <a:buNone/>
              <a:defRPr sz="900"/>
            </a:lvl8pPr>
            <a:lvl9pPr marL="377379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5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938" y="5040642"/>
            <a:ext cx="3024188" cy="5950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987938" y="643416"/>
            <a:ext cx="3024188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1725" indent="0">
              <a:buNone/>
              <a:defRPr sz="2900"/>
            </a:lvl2pPr>
            <a:lvl3pPr marL="943450" indent="0">
              <a:buNone/>
              <a:defRPr sz="2500"/>
            </a:lvl3pPr>
            <a:lvl4pPr marL="1415175" indent="0">
              <a:buNone/>
              <a:defRPr sz="1900"/>
            </a:lvl4pPr>
            <a:lvl5pPr marL="1886900" indent="0">
              <a:buNone/>
              <a:defRPr sz="1900"/>
            </a:lvl5pPr>
            <a:lvl6pPr marL="2358625" indent="0">
              <a:buNone/>
              <a:defRPr sz="1900"/>
            </a:lvl6pPr>
            <a:lvl7pPr marL="2830351" indent="0">
              <a:buNone/>
              <a:defRPr sz="1900"/>
            </a:lvl7pPr>
            <a:lvl8pPr marL="3302074" indent="0">
              <a:buNone/>
              <a:defRPr sz="1900"/>
            </a:lvl8pPr>
            <a:lvl9pPr marL="3773799" indent="0">
              <a:buNone/>
              <a:defRPr sz="19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87938" y="5635714"/>
            <a:ext cx="3024188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1725" indent="0">
              <a:buNone/>
              <a:defRPr sz="1200"/>
            </a:lvl2pPr>
            <a:lvl3pPr marL="943450" indent="0">
              <a:buNone/>
              <a:defRPr sz="1000"/>
            </a:lvl3pPr>
            <a:lvl4pPr marL="1415175" indent="0">
              <a:buNone/>
              <a:defRPr sz="900"/>
            </a:lvl4pPr>
            <a:lvl5pPr marL="1886900" indent="0">
              <a:buNone/>
              <a:defRPr sz="900"/>
            </a:lvl5pPr>
            <a:lvl6pPr marL="2358625" indent="0">
              <a:buNone/>
              <a:defRPr sz="900"/>
            </a:lvl6pPr>
            <a:lvl7pPr marL="2830351" indent="0">
              <a:buNone/>
              <a:defRPr sz="900"/>
            </a:lvl7pPr>
            <a:lvl8pPr marL="3302074" indent="0">
              <a:buNone/>
              <a:defRPr sz="900"/>
            </a:lvl8pPr>
            <a:lvl9pPr marL="377379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99FF66"/>
            </a:gs>
            <a:gs pos="39999">
              <a:srgbClr val="FFFF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2017" y="288370"/>
            <a:ext cx="4536282" cy="1200150"/>
          </a:xfrm>
          <a:prstGeom prst="rect">
            <a:avLst/>
          </a:prstGeom>
        </p:spPr>
        <p:txBody>
          <a:bodyPr vert="horz" lIns="94345" tIns="47173" rIns="94345" bIns="4717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017" y="1680223"/>
            <a:ext cx="4536282" cy="4752261"/>
          </a:xfrm>
          <a:prstGeom prst="rect">
            <a:avLst/>
          </a:prstGeom>
        </p:spPr>
        <p:txBody>
          <a:bodyPr vert="horz" lIns="94345" tIns="47173" rIns="94345" bIns="4717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52017" y="6674181"/>
            <a:ext cx="1176073" cy="383381"/>
          </a:xfrm>
          <a:prstGeom prst="rect">
            <a:avLst/>
          </a:prstGeom>
        </p:spPr>
        <p:txBody>
          <a:bodyPr vert="horz" lIns="94345" tIns="47173" rIns="94345" bIns="4717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657"/>
            <a:fld id="{62A91A29-F5F3-4C53-B94D-D8427E4343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43657"/>
              <a:t>17/03/2017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722108" y="6674181"/>
            <a:ext cx="1596099" cy="383381"/>
          </a:xfrm>
          <a:prstGeom prst="rect">
            <a:avLst/>
          </a:prstGeom>
        </p:spPr>
        <p:txBody>
          <a:bodyPr vert="horz" lIns="94345" tIns="47173" rIns="94345" bIns="4717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65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612225" y="6674181"/>
            <a:ext cx="1176073" cy="383381"/>
          </a:xfrm>
          <a:prstGeom prst="rect">
            <a:avLst/>
          </a:prstGeom>
        </p:spPr>
        <p:txBody>
          <a:bodyPr vert="horz" lIns="94345" tIns="47173" rIns="94345" bIns="4717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657"/>
            <a:fld id="{A0D0C9BE-6A82-49E1-A90A-E4C895019F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43657"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43450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793" indent="-353793" algn="l" defTabSz="94345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6554" indent="-294828" algn="l" defTabSz="94345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9312" indent="-235862" algn="l" defTabSz="9434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036" indent="-235862" algn="l" defTabSz="94345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762" indent="-235862" algn="l" defTabSz="94345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486" indent="-235862" algn="l" defTabSz="943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211" indent="-235862" algn="l" defTabSz="943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37937" indent="-235862" algn="l" defTabSz="943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09662" indent="-235862" algn="l" defTabSz="943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725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450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175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6900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625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351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2074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3799" algn="l" defTabSz="9434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it/url?sa=i&amp;rct=j&amp;q=&amp;esrc=s&amp;source=images&amp;cd=&amp;cad=rja&amp;uact=8&amp;ved=0ahUKEwjWnIzEwtXSAhVCVhQKHfliCcsQjRwIBw&amp;url=http://drsircus.com/general/air-pollution-causes-death-diseases/&amp;psig=AFQjCNH8H0ZadX3E5gGWUOofclLwZ8S2Fw&amp;ust=1489564525200296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vo.allegrini@tiscali.i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2" descr="immagineaaa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" y="263190"/>
            <a:ext cx="2044426" cy="17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99598" y="440964"/>
            <a:ext cx="3448850" cy="98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1E961E"/>
                </a:solidFill>
                <a:ea typeface="Times New Roman" pitchFamily="18" charset="0"/>
                <a:cs typeface="Arial" pitchFamily="34" charset="0"/>
              </a:rPr>
              <a:t>ENVINT srl</a:t>
            </a:r>
            <a:endParaRPr lang="it-IT" sz="800" b="1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100" dirty="0" err="1">
                <a:solidFill>
                  <a:srgbClr val="1E961E"/>
                </a:solidFill>
                <a:ea typeface="Times New Roman" pitchFamily="18" charset="0"/>
                <a:cs typeface="Arial" pitchFamily="34" charset="0"/>
              </a:rPr>
              <a:t>Environmental</a:t>
            </a:r>
            <a:r>
              <a:rPr lang="it-IT" sz="2100" dirty="0">
                <a:solidFill>
                  <a:srgbClr val="1E961E"/>
                </a:solidFill>
                <a:ea typeface="Times New Roman" pitchFamily="18" charset="0"/>
                <a:cs typeface="Arial" pitchFamily="34" charset="0"/>
              </a:rPr>
              <a:t> International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100" dirty="0">
                <a:solidFill>
                  <a:srgbClr val="1E961E"/>
                </a:solidFill>
                <a:ea typeface="Times New Roman" pitchFamily="18" charset="0"/>
                <a:cs typeface="Arial" pitchFamily="34" charset="0"/>
              </a:rPr>
              <a:t>Consulting</a:t>
            </a:r>
            <a:endParaRPr lang="it-IT" sz="600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1944" y="5784764"/>
            <a:ext cx="4248473" cy="954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A VALUE IN AIR POLLUTION MONITORING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5" name="Segnaposto contenuto 3" descr="Immagine 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9596" y="1635780"/>
            <a:ext cx="3060525" cy="2295395"/>
          </a:xfrm>
          <a:prstGeom prst="rect">
            <a:avLst/>
          </a:prstGeom>
        </p:spPr>
      </p:pic>
      <p:pic>
        <p:nvPicPr>
          <p:cNvPr id="16" name="Picture 2" descr="C:\Documents and Settings\franco\Desktop\ALLEGRINI_2013\FOTO MILANO\coi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73" y="3647566"/>
            <a:ext cx="17480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466066" y="1646166"/>
            <a:ext cx="3076589" cy="523208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PASSIVE SAMPLING</a:t>
            </a:r>
          </a:p>
        </p:txBody>
      </p:sp>
      <p:pic>
        <p:nvPicPr>
          <p:cNvPr id="18" name="Picture 2" descr="Risultati immagini per air pollu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19" y="3647566"/>
            <a:ext cx="312693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2136155" y="3121357"/>
            <a:ext cx="1787390" cy="523208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ANALYST</a:t>
            </a:r>
            <a:r>
              <a:rPr lang="it-IT" sz="2800" b="1" dirty="0">
                <a:solidFill>
                  <a:schemeClr val="bg1"/>
                </a:solidFill>
                <a:sym typeface="Symbol"/>
              </a:rPr>
              <a:t>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rea di disegno 2"/>
          <p:cNvGrpSpPr>
            <a:grpSpLocks noChangeAspect="1"/>
          </p:cNvGrpSpPr>
          <p:nvPr/>
        </p:nvGrpSpPr>
        <p:grpSpPr>
          <a:xfrm>
            <a:off x="503996" y="3408893"/>
            <a:ext cx="4322013" cy="1692000"/>
            <a:chOff x="0" y="0"/>
            <a:chExt cx="5219700" cy="2043430"/>
          </a:xfrm>
        </p:grpSpPr>
        <p:sp>
          <p:nvSpPr>
            <p:cNvPr id="3" name="Rettangolo 2"/>
            <p:cNvSpPr/>
            <p:nvPr/>
          </p:nvSpPr>
          <p:spPr>
            <a:xfrm>
              <a:off x="0" y="0"/>
              <a:ext cx="5219700" cy="2043430"/>
            </a:xfrm>
            <a:prstGeom prst="rect">
              <a:avLst/>
            </a:prstGeom>
            <a:solidFill>
              <a:srgbClr val="92D050">
                <a:alpha val="52156"/>
              </a:srgbClr>
            </a:solidFill>
            <a:ln w="31750" cap="flat" cmpd="sng" algn="ctr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105"/>
              <a:ext cx="5209800" cy="147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ttangolo 4"/>
          <p:cNvSpPr/>
          <p:nvPr/>
        </p:nvSpPr>
        <p:spPr>
          <a:xfrm>
            <a:off x="109305" y="1022279"/>
            <a:ext cx="4752525" cy="373947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GB" sz="1600" b="1" dirty="0"/>
              <a:t>The passive samplers are:</a:t>
            </a:r>
          </a:p>
          <a:p>
            <a:pPr marL="285716" indent="-285716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Simple and convenient for sampling a number of atmospheric gaseous pollutants</a:t>
            </a:r>
          </a:p>
          <a:p>
            <a:pPr marL="285716" indent="-285716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They  allow measurements with a resolution time from one week to one or two months over several sites simultaneously</a:t>
            </a:r>
          </a:p>
          <a:p>
            <a:pPr marL="285716" indent="-285716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They complement and </a:t>
            </a:r>
            <a:r>
              <a:rPr lang="en-GB" sz="1600" b="1" dirty="0" smtClean="0"/>
              <a:t> </a:t>
            </a:r>
            <a:r>
              <a:rPr lang="en-GB" sz="1600" b="1" dirty="0"/>
              <a:t>replace more complex and expensive automatic monitoring stations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pPr>
              <a:buFont typeface="Wingdings 2" pitchFamily="18" charset="2"/>
              <a:buNone/>
            </a:pPr>
            <a:r>
              <a:rPr lang="en-GB" sz="1600" b="1" dirty="0"/>
              <a:t> 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1766" y="5337026"/>
            <a:ext cx="4215160" cy="181587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 dirty="0"/>
              <a:t>Features  of Passive sampling: 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No pumping systems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No specialized people for handling 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High spatial resolution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Long-term average results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Low cost</a:t>
            </a:r>
          </a:p>
          <a:p>
            <a:pPr marL="285716" indent="15555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600" b="1" dirty="0"/>
              <a:t>Silent</a:t>
            </a:r>
            <a:endParaRPr lang="en-GB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4686" y="283627"/>
            <a:ext cx="4752528" cy="73865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it-IT" sz="2100" b="1" dirty="0"/>
              <a:t>PASSIVE SAMPLING IN AIR POLLUTION MONITORING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39660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94934"/>
              </p:ext>
            </p:extLst>
          </p:nvPr>
        </p:nvGraphicFramePr>
        <p:xfrm>
          <a:off x="94867" y="1466379"/>
          <a:ext cx="2582545" cy="4994148"/>
        </p:xfrm>
        <a:graphic>
          <a:graphicData uri="http://schemas.openxmlformats.org/drawingml/2006/table">
            <a:tbl>
              <a:tblPr firstRow="1" firstCol="1" bandRow="1">
                <a:tableStyleId>{D03447BB-5D67-496B-8E87-E561075AD55C}</a:tableStyleId>
              </a:tblPr>
              <a:tblGrid>
                <a:gridCol w="2582545"/>
              </a:tblGrid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Pollutants Detected by ANALYST® Passive Samplers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 anchor="ctr"/>
                </a:tc>
              </a:tr>
              <a:tr h="260350">
                <a:tc>
                  <a:txBody>
                    <a:bodyPr/>
                    <a:lstStyle/>
                    <a:p>
                      <a:pPr marL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SO</a:t>
                      </a:r>
                      <a:r>
                        <a:rPr lang="en-GB" sz="1200" kern="1200" baseline="-25000" dirty="0">
                          <a:effectLst/>
                        </a:rPr>
                        <a:t>2</a:t>
                      </a:r>
                      <a:r>
                        <a:rPr lang="en-GB" sz="1200" kern="1200" dirty="0">
                          <a:effectLst/>
                        </a:rPr>
                        <a:t> –Sulphur Dioxide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 anchor="ctr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BTEX-Benzene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NO, NOx Nitrogen Oxides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NO</a:t>
                      </a:r>
                      <a:r>
                        <a:rPr lang="en-GB" sz="1200" kern="1200" baseline="-25000" dirty="0">
                          <a:effectLst/>
                        </a:rPr>
                        <a:t>2</a:t>
                      </a:r>
                      <a:r>
                        <a:rPr lang="en-GB" sz="1200" kern="1200" dirty="0">
                          <a:effectLst/>
                        </a:rPr>
                        <a:t>-Nitrogen Dioxide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O</a:t>
                      </a:r>
                      <a:r>
                        <a:rPr lang="en-GB" sz="1200" kern="1200" baseline="-25000" dirty="0">
                          <a:effectLst/>
                        </a:rPr>
                        <a:t>3</a:t>
                      </a:r>
                      <a:r>
                        <a:rPr lang="en-GB" sz="1200" kern="1200" dirty="0">
                          <a:effectLst/>
                        </a:rPr>
                        <a:t>-Ozone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Mercury (Gas)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H</a:t>
                      </a:r>
                      <a:r>
                        <a:rPr lang="it-IT" sz="1200" kern="1200" baseline="-25000" dirty="0">
                          <a:effectLst/>
                        </a:rPr>
                        <a:t>2</a:t>
                      </a:r>
                      <a:r>
                        <a:rPr lang="it-IT" sz="1200" kern="1200" dirty="0">
                          <a:effectLst/>
                        </a:rPr>
                        <a:t>S-Hydrogen </a:t>
                      </a:r>
                      <a:r>
                        <a:rPr lang="it-IT" sz="1200" kern="1200" dirty="0" err="1">
                          <a:effectLst/>
                        </a:rPr>
                        <a:t>Sulphide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NH</a:t>
                      </a:r>
                      <a:r>
                        <a:rPr lang="en-GB" sz="1200" kern="1200" baseline="-25000" dirty="0">
                          <a:effectLst/>
                        </a:rPr>
                        <a:t>3</a:t>
                      </a:r>
                      <a:r>
                        <a:rPr lang="it-IT" sz="1200" kern="1200" dirty="0">
                          <a:effectLst/>
                        </a:rPr>
                        <a:t>-</a:t>
                      </a:r>
                      <a:r>
                        <a:rPr lang="it-IT" sz="1200" kern="1200" dirty="0" err="1">
                          <a:effectLst/>
                        </a:rPr>
                        <a:t>Ammonia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>
                          <a:effectLst/>
                        </a:rPr>
                        <a:t>HCl</a:t>
                      </a:r>
                      <a:r>
                        <a:rPr lang="it-IT" sz="1200" kern="1200" dirty="0">
                          <a:effectLst/>
                        </a:rPr>
                        <a:t>, HF, HNO</a:t>
                      </a:r>
                      <a:r>
                        <a:rPr lang="en-GB" sz="1200" kern="1200" baseline="-25000" dirty="0">
                          <a:effectLst/>
                        </a:rPr>
                        <a:t>3</a:t>
                      </a:r>
                      <a:r>
                        <a:rPr lang="it-IT" sz="1200" kern="1200" dirty="0">
                          <a:effectLst/>
                        </a:rPr>
                        <a:t>-</a:t>
                      </a:r>
                      <a:r>
                        <a:rPr lang="it-IT" sz="1200" kern="1200" dirty="0" err="1">
                          <a:effectLst/>
                        </a:rPr>
                        <a:t>Acids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HNO</a:t>
                      </a:r>
                      <a:r>
                        <a:rPr lang="en-GB" sz="1200" kern="1200" baseline="-25000" dirty="0">
                          <a:effectLst/>
                        </a:rPr>
                        <a:t>2</a:t>
                      </a:r>
                      <a:r>
                        <a:rPr lang="it-IT" sz="1200" kern="1200" dirty="0">
                          <a:effectLst/>
                        </a:rPr>
                        <a:t>-</a:t>
                      </a:r>
                      <a:r>
                        <a:rPr lang="it-IT" sz="1200" kern="1200" dirty="0" err="1">
                          <a:effectLst/>
                        </a:rPr>
                        <a:t>Nitrous</a:t>
                      </a:r>
                      <a:r>
                        <a:rPr lang="it-IT" sz="1200" kern="1200" dirty="0">
                          <a:effectLst/>
                        </a:rPr>
                        <a:t> Acid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CO</a:t>
                      </a:r>
                      <a:r>
                        <a:rPr lang="en-GB" sz="1200" kern="1200" baseline="-25000" dirty="0">
                          <a:effectLst/>
                        </a:rPr>
                        <a:t>2</a:t>
                      </a:r>
                      <a:r>
                        <a:rPr lang="it-IT" sz="1200" kern="1200" dirty="0">
                          <a:effectLst/>
                        </a:rPr>
                        <a:t>-Carbon </a:t>
                      </a:r>
                      <a:r>
                        <a:rPr lang="it-IT" sz="1200" kern="1200" dirty="0" err="1">
                          <a:effectLst/>
                        </a:rPr>
                        <a:t>Dioxide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>
                          <a:effectLst/>
                        </a:rPr>
                        <a:t>VOCs-Organics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>
                          <a:effectLst/>
                        </a:rPr>
                        <a:t>Ammines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Nicotine (3-ethenylpyridine)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PAH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>
                          <a:effectLst/>
                        </a:rPr>
                        <a:t>Hydrazine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  <a:tr h="26035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>
                          <a:effectLst/>
                        </a:rPr>
                        <a:t>Formaldehyde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1" marR="77471" marT="38735" marB="38735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37453" y="307950"/>
            <a:ext cx="4366993" cy="101565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it-IT" sz="2000" b="1" dirty="0" smtClean="0"/>
              <a:t>ANALYST</a:t>
            </a:r>
            <a:r>
              <a:rPr lang="it-IT" sz="2000" b="1" dirty="0" smtClean="0">
                <a:sym typeface="Symbol"/>
              </a:rPr>
              <a:t> </a:t>
            </a:r>
            <a:r>
              <a:rPr lang="it-IT" sz="2000" b="1" dirty="0" smtClean="0"/>
              <a:t>PASSIVE SAMPLERS ARE AVAILABLE FOR A  HIGH NUMBER OF POLLUTANTS</a:t>
            </a:r>
            <a:endParaRPr lang="en-GB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4865" y="6651254"/>
            <a:ext cx="4584754" cy="49243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it-IT" b="1" dirty="0" smtClean="0"/>
              <a:t>* </a:t>
            </a:r>
            <a:r>
              <a:rPr lang="it-IT" sz="1600" b="1" dirty="0"/>
              <a:t>ANALYST </a:t>
            </a:r>
            <a:r>
              <a:rPr lang="it-IT" sz="1600" b="1" dirty="0" err="1"/>
              <a:t>is</a:t>
            </a:r>
            <a:r>
              <a:rPr lang="it-IT" sz="1600" b="1" dirty="0"/>
              <a:t> a Trademark of ENVINT srl</a:t>
            </a:r>
            <a:endParaRPr lang="en-GB" sz="1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11"/>
          <a:stretch>
            <a:fillRect/>
          </a:stretch>
        </p:blipFill>
        <p:spPr bwMode="auto">
          <a:xfrm>
            <a:off x="2803596" y="1437981"/>
            <a:ext cx="1979998" cy="13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47293" y="1437979"/>
            <a:ext cx="679972" cy="49243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fontAlgn="base"/>
            <a:r>
              <a:rPr lang="it-IT" b="1" dirty="0">
                <a:solidFill>
                  <a:schemeClr val="bg1"/>
                </a:solidFill>
              </a:rPr>
              <a:t>SO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ritoc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b="10345"/>
          <a:stretch>
            <a:fillRect/>
          </a:stretch>
        </p:blipFill>
        <p:spPr bwMode="auto">
          <a:xfrm>
            <a:off x="2772174" y="3068929"/>
            <a:ext cx="1979998" cy="1373133"/>
          </a:xfrm>
          <a:prstGeom prst="rect">
            <a:avLst/>
          </a:prstGeom>
          <a:noFill/>
          <a:ln w="12700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099240" y="3938980"/>
            <a:ext cx="663942" cy="49243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fontAlgn="base"/>
            <a:r>
              <a:rPr lang="it-IT" b="1" dirty="0">
                <a:solidFill>
                  <a:schemeClr val="bg1"/>
                </a:solidFill>
              </a:rPr>
              <a:t>H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r>
              <a:rPr lang="it-IT" b="1" dirty="0">
                <a:solidFill>
                  <a:schemeClr val="bg1"/>
                </a:solidFill>
              </a:rPr>
              <a:t>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llegrini\Desktop\STRUMENTI ENVINT\CAMPIONATORE PASSIVI\Foto Passivi\20160912_131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96" y="4634488"/>
            <a:ext cx="1979998" cy="16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981243" y="4682932"/>
            <a:ext cx="742489" cy="49243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fontAlgn="base"/>
            <a:r>
              <a:rPr lang="it-IT" b="1" dirty="0" smtClean="0"/>
              <a:t>NO</a:t>
            </a:r>
            <a:r>
              <a:rPr lang="it-IT" b="1" baseline="-25000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5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42" y="1786533"/>
            <a:ext cx="2953675" cy="22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egnaposto contenuto 3" descr="Analyst_esterno.JPG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12693" y="773915"/>
            <a:ext cx="2700634" cy="202524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8573" y="33251"/>
            <a:ext cx="4584754" cy="40009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it-IT" sz="2000" b="1" dirty="0" smtClean="0"/>
              <a:t>FIELD EXPOSURE IS VERY SIMPLE</a:t>
            </a:r>
            <a:endParaRPr lang="en-GB" sz="2000" b="1" dirty="0"/>
          </a:p>
        </p:txBody>
      </p:sp>
      <p:pic>
        <p:nvPicPr>
          <p:cNvPr id="5" name="Picture 2" descr="C:\Documents and Settings\franco\Desktop\ALLEGRINI_2013\FOTO MILANO\DSCN0651.JPG"/>
          <p:cNvPicPr>
            <a:picLocks noChangeAspect="1" noChangeArrowheads="1"/>
          </p:cNvPicPr>
          <p:nvPr/>
        </p:nvPicPr>
        <p:blipFill rotWithShape="1">
          <a:blip r:embed="rId4"/>
          <a:srcRect l="19964" t="18251" r="9177" b="14323"/>
          <a:stretch/>
        </p:blipFill>
        <p:spPr bwMode="auto">
          <a:xfrm>
            <a:off x="1563982" y="3870255"/>
            <a:ext cx="3282236" cy="23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89875" y="6327381"/>
            <a:ext cx="4375197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it-IT" sz="1800" b="1" dirty="0" smtClean="0"/>
              <a:t>……. </a:t>
            </a:r>
            <a:r>
              <a:rPr lang="it-IT" sz="1800" b="1" dirty="0" err="1" smtClean="0"/>
              <a:t>even</a:t>
            </a:r>
            <a:r>
              <a:rPr lang="it-IT" sz="1800" b="1" dirty="0" smtClean="0"/>
              <a:t> in indoor </a:t>
            </a:r>
            <a:r>
              <a:rPr lang="it-IT" sz="1800" b="1" dirty="0" err="1" smtClean="0"/>
              <a:t>environments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1725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Allegrini\Desktop\STRUMENTI ENVINT\CAMPIONATORE PASSIVI\Foto 21gen17\PAS06_0007 (5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0" y="990695"/>
            <a:ext cx="1800000" cy="1402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rea di disegno 478"/>
          <p:cNvGrpSpPr/>
          <p:nvPr/>
        </p:nvGrpSpPr>
        <p:grpSpPr>
          <a:xfrm>
            <a:off x="452776" y="4726476"/>
            <a:ext cx="4295139" cy="2286000"/>
            <a:chOff x="0" y="0"/>
            <a:chExt cx="4295140" cy="2286000"/>
          </a:xfrm>
        </p:grpSpPr>
        <p:sp>
          <p:nvSpPr>
            <p:cNvPr id="4" name="Rettangolo 3"/>
            <p:cNvSpPr/>
            <p:nvPr/>
          </p:nvSpPr>
          <p:spPr>
            <a:xfrm>
              <a:off x="0" y="0"/>
              <a:ext cx="4295140" cy="2286000"/>
            </a:xfrm>
            <a:prstGeom prst="rect">
              <a:avLst/>
            </a:prstGeom>
            <a:solidFill>
              <a:srgbClr val="99FF99">
                <a:alpha val="25000"/>
              </a:srgbClr>
            </a:solidFill>
            <a:ln w="31750">
              <a:solidFill>
                <a:srgbClr val="008000"/>
              </a:solidFill>
            </a:ln>
          </p:spPr>
        </p:sp>
        <p:pic>
          <p:nvPicPr>
            <p:cNvPr id="5" name="Immagine 4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1769" y="1152997"/>
              <a:ext cx="997200" cy="997171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937369" y="180101"/>
              <a:ext cx="976770" cy="198374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044585" y="279522"/>
              <a:ext cx="756000" cy="349858"/>
            </a:xfrm>
            <a:prstGeom prst="roundRect">
              <a:avLst/>
            </a:prstGeom>
            <a:noFill/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>
                  <a:solidFill>
                    <a:srgbClr val="000000"/>
                  </a:solidFill>
                  <a:ea typeface="Calibri"/>
                  <a:cs typeface="Times New Roman"/>
                </a:rPr>
                <a:t>Program </a:t>
              </a:r>
              <a:r>
                <a:rPr lang="it-IT" sz="1100" b="1">
                  <a:solidFill>
                    <a:srgbClr val="000000"/>
                  </a:solidFill>
                  <a:ea typeface="Calibri"/>
                  <a:cs typeface="Times New Roman"/>
                </a:rPr>
                <a:t>1 </a:t>
              </a:r>
              <a:endParaRPr lang="en-GB" sz="1100">
                <a:ea typeface="Calibri"/>
                <a:cs typeface="Times New Roman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1044935" y="737819"/>
              <a:ext cx="755650" cy="349250"/>
            </a:xfrm>
            <a:prstGeom prst="roundRect">
              <a:avLst/>
            </a:prstGeom>
            <a:noFill/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>
                  <a:solidFill>
                    <a:srgbClr val="000000"/>
                  </a:solidFill>
                  <a:ea typeface="Calibri"/>
                </a:rPr>
                <a:t>Program </a:t>
              </a:r>
              <a:r>
                <a:rPr lang="it-IT" sz="1100" b="1">
                  <a:solidFill>
                    <a:srgbClr val="000000"/>
                  </a:solidFill>
                  <a:ea typeface="Calibri"/>
                </a:rPr>
                <a:t>2</a:t>
              </a:r>
              <a:r>
                <a:rPr lang="it-IT" sz="1100" b="1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endParaRPr lang="en-GB" sz="1200">
                <a:latin typeface="Times New Roman"/>
                <a:ea typeface="Times New Roman"/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1044935" y="1787391"/>
              <a:ext cx="755650" cy="349250"/>
            </a:xfrm>
            <a:prstGeom prst="roundRect">
              <a:avLst/>
            </a:prstGeom>
            <a:noFill/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>
                  <a:solidFill>
                    <a:srgbClr val="000000"/>
                  </a:solidFill>
                  <a:ea typeface="Calibri"/>
                </a:rPr>
                <a:t>Program </a:t>
              </a:r>
              <a:r>
                <a:rPr lang="it-IT" sz="1100" b="1">
                  <a:solidFill>
                    <a:srgbClr val="000000"/>
                  </a:solidFill>
                  <a:ea typeface="Calibri"/>
                </a:rPr>
                <a:t>6 </a:t>
              </a:r>
              <a:endParaRPr lang="en-GB" sz="1200">
                <a:latin typeface="Times New Roman"/>
                <a:ea typeface="Times New Roman"/>
              </a:endParaRPr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1418291" y="1201806"/>
              <a:ext cx="0" cy="532709"/>
            </a:xfrm>
            <a:prstGeom prst="line">
              <a:avLst/>
            </a:prstGeom>
            <a:ln w="1905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 di testo 41"/>
            <p:cNvSpPr txBox="1"/>
            <p:nvPr/>
          </p:nvSpPr>
          <p:spPr>
            <a:xfrm>
              <a:off x="498207" y="629387"/>
              <a:ext cx="439161" cy="104506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1600" b="1">
                  <a:solidFill>
                    <a:srgbClr val="000000"/>
                  </a:solidFill>
                  <a:ea typeface="Calibri"/>
                  <a:cs typeface="Times New Roman"/>
                </a:rPr>
                <a:t>TABLET</a:t>
              </a:r>
              <a:endParaRPr lang="en-GB" sz="1100">
                <a:ea typeface="Calibri"/>
                <a:cs typeface="Times New Roman"/>
              </a:endParaRPr>
            </a:p>
          </p:txBody>
        </p:sp>
        <p:sp>
          <p:nvSpPr>
            <p:cNvPr id="12" name="Casella di testo 41"/>
            <p:cNvSpPr txBox="1"/>
            <p:nvPr/>
          </p:nvSpPr>
          <p:spPr>
            <a:xfrm>
              <a:off x="2811769" y="180174"/>
              <a:ext cx="1005492" cy="5575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200" b="1">
                  <a:solidFill>
                    <a:srgbClr val="000000"/>
                  </a:solidFill>
                  <a:ea typeface="Times New Roman"/>
                </a:rPr>
                <a:t>PAS 06/15</a:t>
              </a:r>
              <a:endParaRPr lang="en-GB" sz="120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en-GB" sz="1200" b="1">
                  <a:solidFill>
                    <a:srgbClr val="000000"/>
                  </a:solidFill>
                  <a:ea typeface="Times New Roman"/>
                </a:rPr>
                <a:t>Electronics</a:t>
              </a:r>
              <a:endParaRPr lang="en-GB" sz="1200">
                <a:latin typeface="Times New Roman"/>
                <a:ea typeface="Times New Roman"/>
              </a:endParaRPr>
            </a:p>
          </p:txBody>
        </p:sp>
        <p:sp>
          <p:nvSpPr>
            <p:cNvPr id="13" name="Freccia a destra 12"/>
            <p:cNvSpPr/>
            <p:nvPr/>
          </p:nvSpPr>
          <p:spPr>
            <a:xfrm rot="5400000">
              <a:off x="3177671" y="907182"/>
              <a:ext cx="261115" cy="8826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Casella di testo 41"/>
            <p:cNvSpPr txBox="1"/>
            <p:nvPr/>
          </p:nvSpPr>
          <p:spPr>
            <a:xfrm>
              <a:off x="1914139" y="175529"/>
              <a:ext cx="1005205" cy="350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200" b="1">
                  <a:solidFill>
                    <a:srgbClr val="000000"/>
                  </a:solidFill>
                  <a:ea typeface="Times New Roman"/>
                </a:rPr>
                <a:t>Wi-Fi</a:t>
              </a:r>
              <a:endParaRPr lang="en-GB" sz="1200">
                <a:latin typeface="Times New Roman"/>
                <a:ea typeface="Times New Roman"/>
              </a:endParaRPr>
            </a:p>
          </p:txBody>
        </p:sp>
        <p:sp>
          <p:nvSpPr>
            <p:cNvPr id="15" name="Freccia bidirezionale verticale 14"/>
            <p:cNvSpPr/>
            <p:nvPr/>
          </p:nvSpPr>
          <p:spPr>
            <a:xfrm rot="5400000">
              <a:off x="2320046" y="94351"/>
              <a:ext cx="90000" cy="774114"/>
            </a:xfrm>
            <a:prstGeom prst="up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6" name="Picture 33" descr="C:\Users\Allegrini\Desktop\SITO\FOTO\20160609_225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14889"/>
          <a:stretch/>
        </p:blipFill>
        <p:spPr bwMode="auto">
          <a:xfrm>
            <a:off x="2622423" y="1469482"/>
            <a:ext cx="1800000" cy="14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452776" y="3050622"/>
            <a:ext cx="4204950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Automatic</a:t>
            </a:r>
            <a:r>
              <a:rPr lang="it-IT" sz="1200" dirty="0"/>
              <a:t> </a:t>
            </a:r>
            <a:r>
              <a:rPr lang="it-IT" sz="1200" dirty="0" err="1"/>
              <a:t>programmable</a:t>
            </a:r>
            <a:r>
              <a:rPr lang="it-IT" sz="1200" dirty="0"/>
              <a:t> </a:t>
            </a:r>
            <a:r>
              <a:rPr lang="it-IT" sz="1200" dirty="0" err="1"/>
              <a:t>sampling</a:t>
            </a:r>
            <a:r>
              <a:rPr lang="it-IT" sz="1200" dirty="0"/>
              <a:t> in 6 positions</a:t>
            </a:r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/>
              <a:t>Wi-Fi Connection</a:t>
            </a:r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Allows</a:t>
            </a:r>
            <a:r>
              <a:rPr lang="it-IT" sz="1200" dirty="0"/>
              <a:t> </a:t>
            </a:r>
            <a:r>
              <a:rPr lang="it-IT" sz="1200" dirty="0" err="1"/>
              <a:t>Conditional</a:t>
            </a:r>
            <a:r>
              <a:rPr lang="it-IT" sz="1200" dirty="0"/>
              <a:t> </a:t>
            </a:r>
            <a:r>
              <a:rPr lang="it-IT" sz="1200" dirty="0" err="1"/>
              <a:t>sampling</a:t>
            </a:r>
            <a:endParaRPr lang="it-IT" sz="1200" dirty="0"/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Monitoring</a:t>
            </a:r>
            <a:r>
              <a:rPr lang="it-IT" sz="1200" dirty="0"/>
              <a:t> of temperature and relative </a:t>
            </a:r>
            <a:r>
              <a:rPr lang="it-IT" sz="1200" dirty="0" err="1"/>
              <a:t>Humnidity</a:t>
            </a:r>
            <a:endParaRPr lang="it-IT" sz="1200" dirty="0"/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Conditional</a:t>
            </a:r>
            <a:r>
              <a:rPr lang="it-IT" sz="1200" dirty="0"/>
              <a:t> </a:t>
            </a:r>
            <a:r>
              <a:rPr lang="it-IT" sz="1200" dirty="0" err="1"/>
              <a:t>sampling</a:t>
            </a:r>
            <a:r>
              <a:rPr lang="it-IT" sz="1200" dirty="0"/>
              <a:t> </a:t>
            </a:r>
            <a:r>
              <a:rPr lang="it-IT" sz="1200" dirty="0" err="1"/>
              <a:t>through</a:t>
            </a:r>
            <a:r>
              <a:rPr lang="it-IT" sz="1200" dirty="0"/>
              <a:t> </a:t>
            </a:r>
            <a:r>
              <a:rPr lang="it-IT" sz="1200" dirty="0" err="1"/>
              <a:t>difital</a:t>
            </a:r>
            <a:r>
              <a:rPr lang="it-IT" sz="1200" dirty="0"/>
              <a:t> </a:t>
            </a:r>
            <a:r>
              <a:rPr lang="it-IT" sz="1200" dirty="0" err="1"/>
              <a:t>inputs</a:t>
            </a:r>
            <a:endParaRPr lang="it-IT" sz="1200" dirty="0"/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Programmable</a:t>
            </a:r>
            <a:r>
              <a:rPr lang="it-IT" sz="1200" dirty="0"/>
              <a:t> by </a:t>
            </a:r>
            <a:r>
              <a:rPr lang="it-IT" sz="1200" dirty="0" err="1"/>
              <a:t>Android</a:t>
            </a:r>
            <a:r>
              <a:rPr lang="it-IT" sz="1200" dirty="0"/>
              <a:t> OS </a:t>
            </a:r>
            <a:r>
              <a:rPr lang="it-IT" sz="1200" dirty="0" err="1"/>
              <a:t>Tablets</a:t>
            </a:r>
            <a:endParaRPr lang="it-IT" sz="1200" dirty="0"/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Monitors</a:t>
            </a:r>
            <a:r>
              <a:rPr lang="it-IT" sz="1200" dirty="0"/>
              <a:t> </a:t>
            </a:r>
            <a:r>
              <a:rPr lang="it-IT" sz="1200" dirty="0" err="1"/>
              <a:t>external</a:t>
            </a:r>
            <a:r>
              <a:rPr lang="it-IT" sz="1200" dirty="0"/>
              <a:t> analog </a:t>
            </a:r>
            <a:r>
              <a:rPr lang="it-IT" sz="1200" dirty="0" err="1"/>
              <a:t>inputs</a:t>
            </a:r>
            <a:endParaRPr lang="it-IT" sz="1200" dirty="0"/>
          </a:p>
          <a:p>
            <a:pPr marL="171430" indent="-171430">
              <a:buFont typeface="Wingdings" panose="05000000000000000000" pitchFamily="2" charset="2"/>
              <a:buChar char="Ø"/>
            </a:pPr>
            <a:r>
              <a:rPr lang="it-IT" sz="1200" dirty="0" err="1"/>
              <a:t>Low</a:t>
            </a:r>
            <a:r>
              <a:rPr lang="it-IT" sz="1200" dirty="0"/>
              <a:t> </a:t>
            </a:r>
            <a:r>
              <a:rPr lang="it-IT" sz="1200" dirty="0" err="1"/>
              <a:t>cost</a:t>
            </a:r>
            <a:r>
              <a:rPr lang="it-IT" sz="1200" dirty="0"/>
              <a:t> and no </a:t>
            </a:r>
            <a:r>
              <a:rPr lang="it-IT" sz="1200" dirty="0" err="1"/>
              <a:t>maintenance</a:t>
            </a:r>
            <a:endParaRPr lang="en-GB" sz="1200" dirty="0"/>
          </a:p>
        </p:txBody>
      </p:sp>
      <p:sp>
        <p:nvSpPr>
          <p:cNvPr id="18" name="Rettangolo 17"/>
          <p:cNvSpPr/>
          <p:nvPr/>
        </p:nvSpPr>
        <p:spPr>
          <a:xfrm>
            <a:off x="-994162" y="204870"/>
            <a:ext cx="6034476" cy="115415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it-IT" sz="1600" b="1" dirty="0"/>
              <a:t>NOW AUTOMATIC SAMPLING IS POSSIBLE</a:t>
            </a:r>
          </a:p>
          <a:p>
            <a:pPr algn="ctr"/>
            <a:r>
              <a:rPr lang="it-IT" sz="1600" b="1" dirty="0"/>
              <a:t>BY USING THE NEW</a:t>
            </a:r>
          </a:p>
          <a:p>
            <a:pPr algn="ctr"/>
            <a:endParaRPr lang="it-IT" sz="1600" b="1" dirty="0"/>
          </a:p>
          <a:p>
            <a:pPr algn="r"/>
            <a:r>
              <a:rPr lang="it-IT" sz="2100" b="1" dirty="0"/>
              <a:t>ENVINT PAS 06/15</a:t>
            </a:r>
          </a:p>
        </p:txBody>
      </p:sp>
    </p:spTree>
    <p:extLst>
      <p:ext uri="{BB962C8B-B14F-4D97-AF65-F5344CB8AC3E}">
        <p14:creationId xmlns:p14="http://schemas.microsoft.com/office/powerpoint/2010/main" val="10327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TBoVuATABleSjBtrRo2pY1iO4cxfptMeb_iKnBbINkxl9cMBXo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18" y="288082"/>
            <a:ext cx="4770407" cy="2071703"/>
          </a:xfrm>
          <a:prstGeom prst="rect">
            <a:avLst/>
          </a:prstGeom>
          <a:noFill/>
          <a:effectLst>
            <a:glow rad="101600">
              <a:srgbClr val="009900">
                <a:alpha val="60000"/>
              </a:srgbClr>
            </a:glow>
          </a:effec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5983" y="2873756"/>
            <a:ext cx="3601527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err="1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EnvInt</a:t>
            </a: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srl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Via Paradiso 65/A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02434 </a:t>
            </a:r>
            <a:r>
              <a:rPr lang="it-IT" sz="1400" b="1" i="1" dirty="0" err="1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Montopoli</a:t>
            </a: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di Sabina (RI), ITALY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Tel: +39.0765.423560  Mobile: +39.335462208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E-Mail: </a:t>
            </a: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  <a:hlinkClick r:id="rId3"/>
              </a:rPr>
              <a:t>ivo.allegrini@tiscali.it</a:t>
            </a: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rgbClr val="009900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Website: www.envint.it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5723" y="4643422"/>
            <a:ext cx="4675843" cy="2369867"/>
          </a:xfrm>
          <a:prstGeom prst="rect">
            <a:avLst/>
          </a:prstGeom>
          <a:noFill/>
          <a:ln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4800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01600">
              <a:srgbClr val="009900">
                <a:alpha val="60000"/>
              </a:srgbClr>
            </a:glow>
          </a:effectLst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en-GB" sz="2000" b="1" i="1" dirty="0" smtClean="0">
              <a:solidFill>
                <a:srgbClr val="008000"/>
              </a:solidFill>
            </a:endParaRPr>
          </a:p>
          <a:p>
            <a:pPr algn="ctr"/>
            <a:endParaRPr lang="en-GB" sz="2000" b="1" i="1" dirty="0">
              <a:solidFill>
                <a:srgbClr val="008000"/>
              </a:solidFill>
            </a:endParaRPr>
          </a:p>
          <a:p>
            <a:pPr algn="ctr"/>
            <a:endParaRPr lang="en-GB" sz="1800" b="1" i="1" dirty="0" smtClean="0">
              <a:solidFill>
                <a:srgbClr val="008000"/>
              </a:solidFill>
            </a:endParaRPr>
          </a:p>
          <a:p>
            <a:pPr algn="ctr"/>
            <a:r>
              <a:rPr lang="en-GB" sz="1800" b="1" i="1" dirty="0" smtClean="0">
                <a:solidFill>
                  <a:srgbClr val="008000"/>
                </a:solidFill>
              </a:rPr>
              <a:t>ENVINT srl is the operative  Company appointed for the Sino-Italian cooperative project on “PM 2.5 Monitoring Capability Construction Project for Beijing Municipal Environmental Monitoring Centre”</a:t>
            </a:r>
            <a:endParaRPr lang="en-GB" sz="1800" b="1" i="1" dirty="0">
              <a:solidFill>
                <a:srgbClr val="008000"/>
              </a:solidFill>
            </a:endParaRPr>
          </a:p>
        </p:txBody>
      </p:sp>
      <p:pic>
        <p:nvPicPr>
          <p:cNvPr id="5" name="Immagine 2" descr="immagineaaa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6" y="399369"/>
            <a:ext cx="2044426" cy="17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73104" y="1337032"/>
            <a:ext cx="3816424" cy="70787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GB" sz="2000" b="1" dirty="0">
                <a:solidFill>
                  <a:srgbClr val="009900"/>
                </a:solidFill>
              </a:rPr>
              <a:t>ENVINT srl</a:t>
            </a:r>
          </a:p>
          <a:p>
            <a:pPr algn="ctr"/>
            <a:r>
              <a:rPr lang="en-GB" sz="2000" b="1" dirty="0" smtClean="0">
                <a:solidFill>
                  <a:srgbClr val="009900"/>
                </a:solidFill>
              </a:rPr>
              <a:t>FOR A CLEANER AIR WORLDWIDE</a:t>
            </a:r>
            <a:endParaRPr lang="en-GB" sz="2000" b="1" dirty="0">
              <a:solidFill>
                <a:srgbClr val="0099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5" y="4643422"/>
            <a:ext cx="1079999" cy="7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8046" r="6943" b="23588"/>
          <a:stretch/>
        </p:blipFill>
        <p:spPr bwMode="auto">
          <a:xfrm>
            <a:off x="3758217" y="4647713"/>
            <a:ext cx="1079999" cy="7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297</Words>
  <Application>Microsoft Office PowerPoint</Application>
  <PresentationFormat>Personalizzato</PresentationFormat>
  <Paragraphs>77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Allegrini</dc:creator>
  <cp:lastModifiedBy>Allegrini</cp:lastModifiedBy>
  <cp:revision>4</cp:revision>
  <dcterms:created xsi:type="dcterms:W3CDTF">2017-03-17T16:21:14Z</dcterms:created>
  <dcterms:modified xsi:type="dcterms:W3CDTF">2017-03-17T17:26:30Z</dcterms:modified>
</cp:coreProperties>
</file>